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65" r:id="rId4"/>
    <p:sldId id="276" r:id="rId5"/>
    <p:sldId id="266" r:id="rId6"/>
    <p:sldId id="275" r:id="rId7"/>
    <p:sldId id="267" r:id="rId8"/>
    <p:sldId id="277" r:id="rId9"/>
    <p:sldId id="268" r:id="rId10"/>
    <p:sldId id="259" r:id="rId11"/>
    <p:sldId id="260" r:id="rId12"/>
    <p:sldId id="261" r:id="rId13"/>
    <p:sldId id="263" r:id="rId14"/>
    <p:sldId id="264" r:id="rId15"/>
    <p:sldId id="269" r:id="rId16"/>
    <p:sldId id="270" r:id="rId17"/>
    <p:sldId id="278" r:id="rId18"/>
    <p:sldId id="271" r:id="rId19"/>
    <p:sldId id="283" r:id="rId20"/>
    <p:sldId id="272" r:id="rId21"/>
    <p:sldId id="274" r:id="rId22"/>
    <p:sldId id="273" r:id="rId23"/>
    <p:sldId id="279" r:id="rId24"/>
    <p:sldId id="280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26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811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274E2E-4E75-47F0-BF7B-255CF1A71EF3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049533-1756-4EAC-A2D9-E05127CA6B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98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49533-1756-4EAC-A2D9-E05127CA6BB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7447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sr-Cyrl-RS" dirty="0" smtClean="0"/>
              <a:t>ХРПП</a:t>
            </a:r>
            <a:r>
              <a:rPr lang="en-US" dirty="0" smtClean="0"/>
              <a:t> </a:t>
            </a:r>
            <a:r>
              <a:rPr lang="en-US" dirty="0"/>
              <a:t>201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sr-Cyrl-RS" dirty="0" err="1" smtClean="0"/>
              <a:t>Марцх</a:t>
            </a:r>
            <a:r>
              <a:rPr lang="en-US" dirty="0" smtClean="0"/>
              <a:t> </a:t>
            </a:r>
            <a:r>
              <a:rPr lang="en-US" dirty="0"/>
              <a:t>2009</a:t>
            </a:r>
          </a:p>
        </p:txBody>
      </p:sp>
      <p:sp>
        <p:nvSpPr>
          <p:cNvPr id="3891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sr-Cyrl-RS" dirty="0" err="1" smtClean="0"/>
              <a:t>Вулнерабле</a:t>
            </a:r>
            <a:r>
              <a:rPr lang="en-US" dirty="0" smtClean="0"/>
              <a:t> </a:t>
            </a:r>
            <a:r>
              <a:rPr lang="sr-Cyrl-RS" dirty="0" err="1" smtClean="0"/>
              <a:t>Популатионс</a:t>
            </a:r>
            <a:endParaRPr lang="en-US" dirty="0"/>
          </a:p>
        </p:txBody>
      </p:sp>
      <p:sp>
        <p:nvSpPr>
          <p:cNvPr id="389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17FED8-2C91-498F-B391-E5247F31B8BA}" type="slidenum">
              <a:rPr lang="en-US"/>
              <a:pPr/>
              <a:t>10</a:t>
            </a:fld>
            <a:endParaRPr lang="en-US"/>
          </a:p>
        </p:txBody>
      </p:sp>
      <p:sp>
        <p:nvSpPr>
          <p:cNvPr id="389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317" y="4342191"/>
            <a:ext cx="5033367" cy="4115405"/>
          </a:xfrm>
          <a:noFill/>
          <a:ln/>
        </p:spPr>
        <p:txBody>
          <a:bodyPr lIns="91424" tIns="45712" rIns="91424" bIns="45712"/>
          <a:lstStyle/>
          <a:p>
            <a:pPr eaLnBrk="1" hangingPunct="1"/>
            <a:r>
              <a:rPr lang="sr-Cyrl-RS" dirty="0" err="1" smtClean="0"/>
              <a:t>Пх</a:t>
            </a:r>
            <a:r>
              <a:rPr lang="en-US" dirty="0" smtClean="0"/>
              <a:t>y</a:t>
            </a:r>
            <a:r>
              <a:rPr lang="sr-Cyrl-RS" dirty="0" err="1" smtClean="0"/>
              <a:t>сицал</a:t>
            </a:r>
            <a:r>
              <a:rPr lang="en-US" dirty="0" smtClean="0"/>
              <a:t> </a:t>
            </a:r>
            <a:r>
              <a:rPr lang="sr-Cyrl-RS" dirty="0" err="1" smtClean="0"/>
              <a:t>цонтрол</a:t>
            </a:r>
            <a:r>
              <a:rPr lang="en-US" dirty="0" smtClean="0"/>
              <a:t>—</a:t>
            </a:r>
            <a:r>
              <a:rPr lang="sr-Cyrl-RS" dirty="0" err="1" smtClean="0"/>
              <a:t>лацк</a:t>
            </a:r>
            <a:r>
              <a:rPr lang="en-US" dirty="0" smtClean="0"/>
              <a:t> </a:t>
            </a:r>
            <a:r>
              <a:rPr lang="sr-Cyrl-RS" dirty="0" err="1" smtClean="0"/>
              <a:t>оф</a:t>
            </a:r>
            <a:r>
              <a:rPr lang="en-US" dirty="0" smtClean="0"/>
              <a:t> </a:t>
            </a:r>
            <a:r>
              <a:rPr lang="sr-Cyrl-RS" dirty="0" err="1" smtClean="0"/>
              <a:t>волунтаринесс</a:t>
            </a:r>
            <a:endParaRPr lang="en-US" dirty="0" smtClean="0"/>
          </a:p>
          <a:p>
            <a:pPr eaLnBrk="1" hangingPunct="1"/>
            <a:r>
              <a:rPr lang="sr-Cyrl-RS" dirty="0" err="1" smtClean="0"/>
              <a:t>Цоерцион</a:t>
            </a:r>
            <a:r>
              <a:rPr lang="en-US" dirty="0" smtClean="0"/>
              <a:t>—</a:t>
            </a:r>
            <a:r>
              <a:rPr lang="sr-Cyrl-RS" dirty="0" err="1" smtClean="0"/>
              <a:t>цредибле</a:t>
            </a:r>
            <a:r>
              <a:rPr lang="en-US" dirty="0" smtClean="0"/>
              <a:t> </a:t>
            </a:r>
            <a:r>
              <a:rPr lang="sr-Cyrl-RS" dirty="0" err="1" smtClean="0"/>
              <a:t>тхреат</a:t>
            </a:r>
            <a:r>
              <a:rPr lang="en-US" dirty="0" smtClean="0"/>
              <a:t> </a:t>
            </a:r>
            <a:r>
              <a:rPr lang="sr-Cyrl-RS" dirty="0" err="1" smtClean="0"/>
              <a:t>оф</a:t>
            </a:r>
            <a:r>
              <a:rPr lang="en-US" dirty="0" smtClean="0"/>
              <a:t> </a:t>
            </a:r>
            <a:r>
              <a:rPr lang="sr-Cyrl-RS" dirty="0" err="1" smtClean="0"/>
              <a:t>харм</a:t>
            </a:r>
            <a:r>
              <a:rPr lang="en-US" dirty="0" smtClean="0"/>
              <a:t> </a:t>
            </a:r>
            <a:r>
              <a:rPr lang="sr-Cyrl-RS" dirty="0" err="1" smtClean="0"/>
              <a:t>ор</a:t>
            </a:r>
            <a:r>
              <a:rPr lang="en-US" dirty="0" smtClean="0"/>
              <a:t> </a:t>
            </a:r>
            <a:r>
              <a:rPr lang="sr-Cyrl-RS" dirty="0" err="1" smtClean="0"/>
              <a:t>форце</a:t>
            </a:r>
            <a:r>
              <a:rPr lang="en-US" dirty="0" smtClean="0"/>
              <a:t> </a:t>
            </a:r>
            <a:r>
              <a:rPr lang="sr-Cyrl-RS" dirty="0" smtClean="0"/>
              <a:t>то</a:t>
            </a:r>
            <a:r>
              <a:rPr lang="en-US" dirty="0" smtClean="0"/>
              <a:t> </a:t>
            </a:r>
            <a:r>
              <a:rPr lang="sr-Cyrl-RS" dirty="0" err="1" smtClean="0"/>
              <a:t>цонтрол</a:t>
            </a:r>
            <a:r>
              <a:rPr lang="en-US" dirty="0" smtClean="0"/>
              <a:t> </a:t>
            </a:r>
            <a:r>
              <a:rPr lang="sr-Cyrl-RS" dirty="0" err="1" smtClean="0"/>
              <a:t>анотхер</a:t>
            </a:r>
            <a:r>
              <a:rPr lang="en-US" dirty="0" smtClean="0"/>
              <a:t> </a:t>
            </a:r>
            <a:r>
              <a:rPr lang="sr-Cyrl-RS" dirty="0" err="1" smtClean="0"/>
              <a:t>персон</a:t>
            </a:r>
            <a:endParaRPr lang="en-US" dirty="0" smtClean="0"/>
          </a:p>
          <a:p>
            <a:pPr eaLnBrk="1" hangingPunct="1"/>
            <a:r>
              <a:rPr lang="sr-Cyrl-RS" dirty="0" err="1" smtClean="0"/>
              <a:t>Ундуе</a:t>
            </a:r>
            <a:r>
              <a:rPr lang="en-US" dirty="0" smtClean="0"/>
              <a:t> </a:t>
            </a:r>
            <a:r>
              <a:rPr lang="sr-Cyrl-RS" dirty="0" smtClean="0"/>
              <a:t>инфлуенце</a:t>
            </a:r>
            <a:r>
              <a:rPr lang="en-US" dirty="0" smtClean="0"/>
              <a:t>—</a:t>
            </a:r>
            <a:r>
              <a:rPr lang="sr-Cyrl-RS" dirty="0" err="1" smtClean="0"/>
              <a:t>мисусе</a:t>
            </a:r>
            <a:r>
              <a:rPr lang="en-US" dirty="0" smtClean="0"/>
              <a:t> </a:t>
            </a:r>
            <a:r>
              <a:rPr lang="sr-Cyrl-RS" dirty="0" err="1" smtClean="0"/>
              <a:t>оф</a:t>
            </a:r>
            <a:r>
              <a:rPr lang="en-US" dirty="0" smtClean="0"/>
              <a:t> </a:t>
            </a:r>
            <a:r>
              <a:rPr lang="sr-Cyrl-RS" dirty="0" smtClean="0"/>
              <a:t>а</a:t>
            </a:r>
            <a:r>
              <a:rPr lang="en-US" dirty="0" smtClean="0"/>
              <a:t> </a:t>
            </a:r>
            <a:r>
              <a:rPr lang="sr-Cyrl-RS" dirty="0" err="1" smtClean="0"/>
              <a:t>поситион</a:t>
            </a:r>
            <a:r>
              <a:rPr lang="en-US" dirty="0" smtClean="0"/>
              <a:t> </a:t>
            </a:r>
            <a:r>
              <a:rPr lang="sr-Cyrl-RS" dirty="0" err="1" smtClean="0"/>
              <a:t>оф</a:t>
            </a:r>
            <a:r>
              <a:rPr lang="en-US" dirty="0" smtClean="0"/>
              <a:t> </a:t>
            </a:r>
            <a:r>
              <a:rPr lang="sr-Cyrl-RS" dirty="0" err="1" smtClean="0"/>
              <a:t>цонфиденце</a:t>
            </a:r>
            <a:r>
              <a:rPr lang="en-US" dirty="0" smtClean="0"/>
              <a:t> </a:t>
            </a:r>
            <a:r>
              <a:rPr lang="sr-Cyrl-RS" dirty="0" err="1" smtClean="0"/>
              <a:t>ор</a:t>
            </a:r>
            <a:r>
              <a:rPr lang="en-US" dirty="0" smtClean="0"/>
              <a:t> </a:t>
            </a:r>
            <a:r>
              <a:rPr lang="sr-Cyrl-RS" dirty="0" smtClean="0"/>
              <a:t>по</a:t>
            </a:r>
            <a:r>
              <a:rPr lang="en-US" dirty="0" smtClean="0"/>
              <a:t>w</a:t>
            </a:r>
            <a:r>
              <a:rPr lang="sr-Cyrl-RS" dirty="0" err="1" smtClean="0"/>
              <a:t>ер</a:t>
            </a:r>
            <a:r>
              <a:rPr lang="en-US" dirty="0" smtClean="0"/>
              <a:t> </a:t>
            </a:r>
            <a:r>
              <a:rPr lang="sr-Cyrl-RS" dirty="0" smtClean="0"/>
              <a:t>то</a:t>
            </a:r>
            <a:r>
              <a:rPr lang="en-US" dirty="0" smtClean="0"/>
              <a:t> </a:t>
            </a:r>
            <a:r>
              <a:rPr lang="sr-Cyrl-RS" dirty="0" err="1" smtClean="0"/>
              <a:t>леад</a:t>
            </a:r>
            <a:r>
              <a:rPr lang="en-US" dirty="0" smtClean="0"/>
              <a:t> </a:t>
            </a:r>
            <a:r>
              <a:rPr lang="sr-Cyrl-RS" dirty="0" smtClean="0"/>
              <a:t>а</a:t>
            </a:r>
            <a:r>
              <a:rPr lang="en-US" dirty="0" smtClean="0"/>
              <a:t> </a:t>
            </a:r>
            <a:r>
              <a:rPr lang="sr-Cyrl-RS" dirty="0" err="1" smtClean="0"/>
              <a:t>персон</a:t>
            </a:r>
            <a:r>
              <a:rPr lang="en-US" dirty="0" smtClean="0"/>
              <a:t> </a:t>
            </a:r>
            <a:r>
              <a:rPr lang="sr-Cyrl-RS" dirty="0" smtClean="0"/>
              <a:t>то</a:t>
            </a:r>
            <a:r>
              <a:rPr lang="en-US" dirty="0" smtClean="0"/>
              <a:t> </a:t>
            </a:r>
            <a:r>
              <a:rPr lang="sr-Cyrl-RS" dirty="0" err="1" smtClean="0"/>
              <a:t>маке</a:t>
            </a:r>
            <a:r>
              <a:rPr lang="en-US" dirty="0" smtClean="0"/>
              <a:t> </a:t>
            </a:r>
            <a:r>
              <a:rPr lang="sr-Cyrl-RS" dirty="0" smtClean="0"/>
              <a:t>а</a:t>
            </a:r>
            <a:r>
              <a:rPr lang="en-US" dirty="0" smtClean="0"/>
              <a:t> </a:t>
            </a:r>
            <a:r>
              <a:rPr lang="sr-Cyrl-RS" dirty="0" err="1" smtClean="0"/>
              <a:t>децисион</a:t>
            </a:r>
            <a:r>
              <a:rPr lang="en-US" dirty="0" smtClean="0"/>
              <a:t> </a:t>
            </a:r>
            <a:r>
              <a:rPr lang="sr-Cyrl-RS" dirty="0" smtClean="0"/>
              <a:t>хе</a:t>
            </a:r>
            <a:r>
              <a:rPr lang="en-US" dirty="0" smtClean="0"/>
              <a:t> w</a:t>
            </a:r>
            <a:r>
              <a:rPr lang="sr-Cyrl-RS" dirty="0" err="1" smtClean="0"/>
              <a:t>оулд</a:t>
            </a:r>
            <a:r>
              <a:rPr lang="en-US" dirty="0" smtClean="0"/>
              <a:t> </a:t>
            </a:r>
            <a:r>
              <a:rPr lang="sr-Cyrl-RS" dirty="0" err="1" smtClean="0"/>
              <a:t>нот</a:t>
            </a:r>
            <a:r>
              <a:rPr lang="en-US" dirty="0" smtClean="0"/>
              <a:t> </a:t>
            </a:r>
            <a:r>
              <a:rPr lang="sr-Cyrl-RS" dirty="0" err="1" smtClean="0"/>
              <a:t>хаве</a:t>
            </a:r>
            <a:r>
              <a:rPr lang="en-US" dirty="0" smtClean="0"/>
              <a:t> </a:t>
            </a:r>
            <a:r>
              <a:rPr lang="sr-Cyrl-RS" dirty="0" err="1" smtClean="0"/>
              <a:t>отхер</a:t>
            </a:r>
            <a:r>
              <a:rPr lang="en-US" dirty="0" smtClean="0"/>
              <a:t>w</a:t>
            </a:r>
            <a:r>
              <a:rPr lang="sr-Cyrl-RS" dirty="0" err="1" smtClean="0"/>
              <a:t>исе</a:t>
            </a:r>
            <a:r>
              <a:rPr lang="en-US" dirty="0" smtClean="0"/>
              <a:t> </a:t>
            </a:r>
            <a:r>
              <a:rPr lang="sr-Cyrl-RS" dirty="0" err="1" smtClean="0"/>
              <a:t>маде</a:t>
            </a:r>
            <a:endParaRPr lang="en-US" dirty="0" smtClean="0"/>
          </a:p>
          <a:p>
            <a:pPr eaLnBrk="1" hangingPunct="1"/>
            <a:r>
              <a:rPr lang="sr-Cyrl-RS" dirty="0" err="1" smtClean="0"/>
              <a:t>Манипулатион</a:t>
            </a:r>
            <a:r>
              <a:rPr lang="en-US" dirty="0" smtClean="0"/>
              <a:t>—</a:t>
            </a:r>
            <a:r>
              <a:rPr lang="sr-Cyrl-RS" dirty="0" err="1" smtClean="0"/>
              <a:t>делиберате</a:t>
            </a:r>
            <a:r>
              <a:rPr lang="en-US" dirty="0" smtClean="0"/>
              <a:t> </a:t>
            </a:r>
            <a:r>
              <a:rPr lang="sr-Cyrl-RS" dirty="0" err="1" smtClean="0"/>
              <a:t>манагемент</a:t>
            </a:r>
            <a:r>
              <a:rPr lang="en-US" dirty="0" smtClean="0"/>
              <a:t> </a:t>
            </a:r>
            <a:r>
              <a:rPr lang="sr-Cyrl-RS" dirty="0" err="1" smtClean="0"/>
              <a:t>оф</a:t>
            </a:r>
            <a:r>
              <a:rPr lang="en-US" dirty="0" smtClean="0"/>
              <a:t> </a:t>
            </a:r>
            <a:r>
              <a:rPr lang="sr-Cyrl-RS" dirty="0" err="1" smtClean="0"/>
              <a:t>цондитионс</a:t>
            </a:r>
            <a:r>
              <a:rPr lang="en-US" dirty="0" smtClean="0"/>
              <a:t> </a:t>
            </a:r>
            <a:r>
              <a:rPr lang="sr-Cyrl-RS" dirty="0" err="1" smtClean="0"/>
              <a:t>ор</a:t>
            </a:r>
            <a:r>
              <a:rPr lang="en-US" dirty="0" smtClean="0"/>
              <a:t> </a:t>
            </a:r>
            <a:r>
              <a:rPr lang="sr-Cyrl-RS" dirty="0" err="1" smtClean="0"/>
              <a:t>информатион</a:t>
            </a:r>
            <a:r>
              <a:rPr lang="en-US" dirty="0" smtClean="0"/>
              <a:t> </a:t>
            </a:r>
            <a:r>
              <a:rPr lang="sr-Cyrl-RS" dirty="0" smtClean="0"/>
              <a:t>то</a:t>
            </a:r>
            <a:r>
              <a:rPr lang="en-US" dirty="0" smtClean="0"/>
              <a:t> </a:t>
            </a:r>
            <a:r>
              <a:rPr lang="sr-Cyrl-RS" dirty="0" err="1" smtClean="0"/>
              <a:t>леад</a:t>
            </a:r>
            <a:r>
              <a:rPr lang="en-US" dirty="0" smtClean="0"/>
              <a:t> </a:t>
            </a:r>
            <a:r>
              <a:rPr lang="sr-Cyrl-RS" dirty="0" err="1" smtClean="0"/>
              <a:t>анотхер</a:t>
            </a:r>
            <a:r>
              <a:rPr lang="en-US" dirty="0" smtClean="0"/>
              <a:t> </a:t>
            </a:r>
            <a:r>
              <a:rPr lang="sr-Cyrl-RS" dirty="0" smtClean="0"/>
              <a:t>то</a:t>
            </a:r>
            <a:r>
              <a:rPr lang="en-US" dirty="0" smtClean="0"/>
              <a:t> </a:t>
            </a:r>
            <a:r>
              <a:rPr lang="sr-Cyrl-RS" dirty="0" smtClean="0"/>
              <a:t>а</a:t>
            </a:r>
            <a:r>
              <a:rPr lang="en-US" dirty="0" smtClean="0"/>
              <a:t> </a:t>
            </a:r>
            <a:r>
              <a:rPr lang="sr-Cyrl-RS" dirty="0" err="1" smtClean="0"/>
              <a:t>децисион</a:t>
            </a:r>
            <a:r>
              <a:rPr lang="en-US" dirty="0" smtClean="0"/>
              <a:t> </a:t>
            </a:r>
            <a:r>
              <a:rPr lang="sr-Cyrl-RS" dirty="0" smtClean="0"/>
              <a:t>хе</a:t>
            </a:r>
            <a:r>
              <a:rPr lang="en-US" dirty="0" smtClean="0"/>
              <a:t> w</a:t>
            </a:r>
            <a:r>
              <a:rPr lang="sr-Cyrl-RS" dirty="0" err="1" smtClean="0"/>
              <a:t>оулд</a:t>
            </a:r>
            <a:r>
              <a:rPr lang="en-US" dirty="0" smtClean="0"/>
              <a:t> </a:t>
            </a:r>
            <a:r>
              <a:rPr lang="sr-Cyrl-RS" dirty="0" err="1" smtClean="0"/>
              <a:t>нот</a:t>
            </a:r>
            <a:r>
              <a:rPr lang="en-US" dirty="0" smtClean="0"/>
              <a:t> </a:t>
            </a:r>
            <a:r>
              <a:rPr lang="sr-Cyrl-RS" dirty="0" err="1" smtClean="0"/>
              <a:t>хаве</a:t>
            </a:r>
            <a:r>
              <a:rPr lang="en-US" dirty="0" smtClean="0"/>
              <a:t> </a:t>
            </a:r>
            <a:r>
              <a:rPr lang="sr-Cyrl-RS" dirty="0" err="1" smtClean="0"/>
              <a:t>отхер</a:t>
            </a:r>
            <a:r>
              <a:rPr lang="en-US" dirty="0" smtClean="0"/>
              <a:t>w</a:t>
            </a:r>
            <a:r>
              <a:rPr lang="sr-Cyrl-RS" dirty="0" err="1" smtClean="0"/>
              <a:t>исе</a:t>
            </a:r>
            <a:r>
              <a:rPr lang="en-US" dirty="0" smtClean="0"/>
              <a:t> </a:t>
            </a:r>
            <a:r>
              <a:rPr lang="sr-Cyrl-RS" dirty="0" err="1" smtClean="0"/>
              <a:t>маде</a:t>
            </a:r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762702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sr-Cyrl-RS" dirty="0" smtClean="0"/>
              <a:t>ХРПП</a:t>
            </a:r>
            <a:r>
              <a:rPr lang="en-US" dirty="0" smtClean="0"/>
              <a:t> </a:t>
            </a:r>
            <a:r>
              <a:rPr lang="en-US" dirty="0"/>
              <a:t>201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sr-Cyrl-RS" dirty="0" err="1" smtClean="0"/>
              <a:t>Марцх</a:t>
            </a:r>
            <a:r>
              <a:rPr lang="en-US" dirty="0" smtClean="0"/>
              <a:t> </a:t>
            </a:r>
            <a:r>
              <a:rPr lang="en-US" dirty="0"/>
              <a:t>2009</a:t>
            </a:r>
          </a:p>
        </p:txBody>
      </p:sp>
      <p:sp>
        <p:nvSpPr>
          <p:cNvPr id="3994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sr-Cyrl-RS" dirty="0" err="1" smtClean="0"/>
              <a:t>Вулнерабле</a:t>
            </a:r>
            <a:r>
              <a:rPr lang="en-US" dirty="0" smtClean="0"/>
              <a:t> </a:t>
            </a:r>
            <a:r>
              <a:rPr lang="sr-Cyrl-RS" dirty="0" err="1" smtClean="0"/>
              <a:t>Популатионс</a:t>
            </a:r>
            <a:endParaRPr lang="en-US" dirty="0"/>
          </a:p>
        </p:txBody>
      </p:sp>
      <p:sp>
        <p:nvSpPr>
          <p:cNvPr id="399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33D0CB-F1A4-41FC-A1BE-94E74C859964}" type="slidenum">
              <a:rPr lang="en-US"/>
              <a:pPr/>
              <a:t>11</a:t>
            </a:fld>
            <a:endParaRPr lang="en-US"/>
          </a:p>
        </p:txBody>
      </p:sp>
      <p:sp>
        <p:nvSpPr>
          <p:cNvPr id="399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317" y="4342191"/>
            <a:ext cx="5033367" cy="4115405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41035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sr-Cyrl-RS" dirty="0" smtClean="0"/>
              <a:t>ХРПП</a:t>
            </a:r>
            <a:r>
              <a:rPr lang="en-US" dirty="0" smtClean="0"/>
              <a:t> </a:t>
            </a:r>
            <a:r>
              <a:rPr lang="en-US" dirty="0"/>
              <a:t>201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sr-Cyrl-RS" dirty="0" err="1" smtClean="0"/>
              <a:t>Марцх</a:t>
            </a:r>
            <a:r>
              <a:rPr lang="en-US" dirty="0" smtClean="0"/>
              <a:t> </a:t>
            </a:r>
            <a:r>
              <a:rPr lang="en-US" dirty="0"/>
              <a:t>2009</a:t>
            </a:r>
          </a:p>
        </p:txBody>
      </p:sp>
      <p:sp>
        <p:nvSpPr>
          <p:cNvPr id="4096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sr-Cyrl-RS" dirty="0" err="1" smtClean="0"/>
              <a:t>Вулнерабле</a:t>
            </a:r>
            <a:r>
              <a:rPr lang="en-US" dirty="0" smtClean="0"/>
              <a:t> </a:t>
            </a:r>
            <a:r>
              <a:rPr lang="sr-Cyrl-RS" dirty="0" err="1" smtClean="0"/>
              <a:t>Популатионс</a:t>
            </a:r>
            <a:endParaRPr lang="en-US" dirty="0"/>
          </a:p>
        </p:txBody>
      </p:sp>
      <p:sp>
        <p:nvSpPr>
          <p:cNvPr id="409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7675EC-A818-4DB7-93D2-EE4B69BB72D3}" type="slidenum">
              <a:rPr lang="en-US"/>
              <a:pPr/>
              <a:t>12</a:t>
            </a:fld>
            <a:endParaRPr lang="en-US"/>
          </a:p>
        </p:txBody>
      </p:sp>
      <p:sp>
        <p:nvSpPr>
          <p:cNvPr id="409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343704"/>
            <a:ext cx="5030391" cy="4113892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139467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sr-Cyrl-RS" dirty="0" smtClean="0"/>
              <a:t>ХРПП</a:t>
            </a:r>
            <a:r>
              <a:rPr lang="en-US" dirty="0" smtClean="0"/>
              <a:t> </a:t>
            </a:r>
            <a:r>
              <a:rPr lang="en-US" dirty="0"/>
              <a:t>201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sr-Cyrl-RS" dirty="0" err="1" smtClean="0"/>
              <a:t>Марцх</a:t>
            </a:r>
            <a:r>
              <a:rPr lang="en-US" dirty="0" smtClean="0"/>
              <a:t> </a:t>
            </a:r>
            <a:r>
              <a:rPr lang="en-US" dirty="0"/>
              <a:t>2009</a:t>
            </a:r>
          </a:p>
        </p:txBody>
      </p:sp>
      <p:sp>
        <p:nvSpPr>
          <p:cNvPr id="4301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sr-Cyrl-RS" dirty="0" err="1" smtClean="0"/>
              <a:t>Вулнерабле</a:t>
            </a:r>
            <a:r>
              <a:rPr lang="en-US" dirty="0" smtClean="0"/>
              <a:t> </a:t>
            </a:r>
            <a:r>
              <a:rPr lang="sr-Cyrl-RS" dirty="0" err="1" smtClean="0"/>
              <a:t>Популатионс</a:t>
            </a:r>
            <a:endParaRPr lang="en-US" dirty="0"/>
          </a:p>
        </p:txBody>
      </p:sp>
      <p:sp>
        <p:nvSpPr>
          <p:cNvPr id="430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3EECE9-353A-4E6B-9400-071EB8B32632}" type="slidenum">
              <a:rPr lang="en-US"/>
              <a:pPr/>
              <a:t>13</a:t>
            </a:fld>
            <a:endParaRPr lang="en-US"/>
          </a:p>
        </p:txBody>
      </p:sp>
      <p:sp>
        <p:nvSpPr>
          <p:cNvPr id="430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343704"/>
            <a:ext cx="5030391" cy="4113892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476965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sr-Cyrl-RS" dirty="0" smtClean="0"/>
              <a:t>ХРПП</a:t>
            </a:r>
            <a:r>
              <a:rPr lang="en-US" dirty="0" smtClean="0"/>
              <a:t> </a:t>
            </a:r>
            <a:r>
              <a:rPr lang="en-US" dirty="0"/>
              <a:t>201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sr-Cyrl-RS" dirty="0" err="1" smtClean="0"/>
              <a:t>Марцх</a:t>
            </a:r>
            <a:r>
              <a:rPr lang="en-US" dirty="0" smtClean="0"/>
              <a:t> </a:t>
            </a:r>
            <a:r>
              <a:rPr lang="en-US" dirty="0"/>
              <a:t>2009</a:t>
            </a:r>
          </a:p>
        </p:txBody>
      </p:sp>
      <p:sp>
        <p:nvSpPr>
          <p:cNvPr id="4506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sr-Cyrl-RS" dirty="0" err="1" smtClean="0"/>
              <a:t>Вулнерабле</a:t>
            </a:r>
            <a:r>
              <a:rPr lang="en-US" dirty="0" smtClean="0"/>
              <a:t> </a:t>
            </a:r>
            <a:r>
              <a:rPr lang="sr-Cyrl-RS" dirty="0" err="1" smtClean="0"/>
              <a:t>Популатионс</a:t>
            </a:r>
            <a:endParaRPr lang="en-US" dirty="0"/>
          </a:p>
        </p:txBody>
      </p:sp>
      <p:sp>
        <p:nvSpPr>
          <p:cNvPr id="450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E3E90E-93E1-4B1D-857F-DCD1C3C5E118}" type="slidenum">
              <a:rPr lang="en-US"/>
              <a:pPr/>
              <a:t>14</a:t>
            </a:fld>
            <a:endParaRPr lang="en-US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682625"/>
            <a:ext cx="4533900" cy="3400425"/>
          </a:xfrm>
          <a:ln w="12700"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2552" y="4357310"/>
            <a:ext cx="5079503" cy="4085167"/>
          </a:xfrm>
          <a:noFill/>
          <a:ln/>
        </p:spPr>
        <p:txBody>
          <a:bodyPr lIns="84986" tIns="42495" rIns="84986" bIns="42495"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31492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49533-1756-4EAC-A2D9-E05127CA6BB2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2452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49533-1756-4EAC-A2D9-E05127CA6BB2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2811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49533-1756-4EAC-A2D9-E05127CA6BB2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9991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49533-1756-4EAC-A2D9-E05127CA6BB2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2268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49533-1756-4EAC-A2D9-E05127CA6BB2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695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49533-1756-4EAC-A2D9-E05127CA6BB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2941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49533-1756-4EAC-A2D9-E05127CA6BB2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5470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49533-1756-4EAC-A2D9-E05127CA6BB2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706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49533-1756-4EAC-A2D9-E05127CA6BB2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55898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49533-1756-4EAC-A2D9-E05127CA6BB2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05513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49533-1756-4EAC-A2D9-E05127CA6BB2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1337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49533-1756-4EAC-A2D9-E05127CA6BB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9747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49533-1756-4EAC-A2D9-E05127CA6BB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8249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49533-1756-4EAC-A2D9-E05127CA6BB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9472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49533-1756-4EAC-A2D9-E05127CA6BB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0619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49533-1756-4EAC-A2D9-E05127CA6BB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3642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49533-1756-4EAC-A2D9-E05127CA6BB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3254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49533-1756-4EAC-A2D9-E05127CA6BB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83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79816-A220-4111-A066-7DA7DB71647A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42653-3D66-4278-80ED-C0A3A2CA9B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79816-A220-4111-A066-7DA7DB71647A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42653-3D66-4278-80ED-C0A3A2CA9B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79816-A220-4111-A066-7DA7DB71647A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42653-3D66-4278-80ED-C0A3A2CA9B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79816-A220-4111-A066-7DA7DB71647A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42653-3D66-4278-80ED-C0A3A2CA9B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79816-A220-4111-A066-7DA7DB71647A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42653-3D66-4278-80ED-C0A3A2CA9B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79816-A220-4111-A066-7DA7DB71647A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42653-3D66-4278-80ED-C0A3A2CA9B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79816-A220-4111-A066-7DA7DB71647A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42653-3D66-4278-80ED-C0A3A2CA9B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79816-A220-4111-A066-7DA7DB71647A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42653-3D66-4278-80ED-C0A3A2CA9B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79816-A220-4111-A066-7DA7DB71647A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42653-3D66-4278-80ED-C0A3A2CA9B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79816-A220-4111-A066-7DA7DB71647A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42653-3D66-4278-80ED-C0A3A2CA9B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79816-A220-4111-A066-7DA7DB71647A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42653-3D66-4278-80ED-C0A3A2CA9B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F79816-A220-4111-A066-7DA7DB71647A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042653-3D66-4278-80ED-C0A3A2CA9B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/>
              <a:t>Улога</a:t>
            </a:r>
            <a:r>
              <a:rPr lang="sr-Latn-RS" dirty="0" smtClean="0"/>
              <a:t> </a:t>
            </a:r>
            <a:r>
              <a:rPr lang="sr-Cyrl-RS" dirty="0" smtClean="0"/>
              <a:t>фармацеута</a:t>
            </a:r>
            <a:r>
              <a:rPr lang="sr-Latn-RS" dirty="0" smtClean="0"/>
              <a:t> </a:t>
            </a:r>
            <a:r>
              <a:rPr lang="sr-Cyrl-RS" dirty="0" smtClean="0"/>
              <a:t>у</a:t>
            </a:r>
            <a:r>
              <a:rPr lang="sr-Latn-RS" dirty="0" smtClean="0"/>
              <a:t> </a:t>
            </a:r>
            <a:r>
              <a:rPr lang="sr-Cyrl-RS" dirty="0" smtClean="0"/>
              <a:t>раду</a:t>
            </a:r>
            <a:r>
              <a:rPr lang="sr-Latn-RS" dirty="0" smtClean="0"/>
              <a:t> </a:t>
            </a:r>
            <a:r>
              <a:rPr lang="sr-Cyrl-RS" dirty="0" smtClean="0"/>
              <a:t>са</a:t>
            </a:r>
            <a:r>
              <a:rPr lang="sr-Latn-RS" dirty="0" smtClean="0"/>
              <a:t> </a:t>
            </a:r>
            <a:r>
              <a:rPr lang="sr-Cyrl-RS" dirty="0" smtClean="0"/>
              <a:t>осетљивим</a:t>
            </a:r>
            <a:r>
              <a:rPr lang="sr-Latn-RS" dirty="0" smtClean="0"/>
              <a:t> </a:t>
            </a:r>
            <a:r>
              <a:rPr lang="sr-Cyrl-RS" dirty="0" smtClean="0"/>
              <a:t>групама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RS" dirty="0" err="1" smtClean="0"/>
              <a:t>Проф</a:t>
            </a:r>
            <a:r>
              <a:rPr lang="sr-Latn-RS" dirty="0" smtClean="0"/>
              <a:t> </a:t>
            </a:r>
            <a:r>
              <a:rPr lang="sr-Cyrl-RS" dirty="0" smtClean="0"/>
              <a:t>др</a:t>
            </a:r>
            <a:r>
              <a:rPr lang="sr-Latn-RS" dirty="0" smtClean="0"/>
              <a:t> </a:t>
            </a:r>
            <a:r>
              <a:rPr lang="sr-Cyrl-RS" dirty="0" smtClean="0"/>
              <a:t>Мирјана</a:t>
            </a:r>
            <a:r>
              <a:rPr lang="sr-Latn-RS" dirty="0" smtClean="0"/>
              <a:t> </a:t>
            </a:r>
            <a:r>
              <a:rPr lang="sr-Cyrl-RS" dirty="0" smtClean="0"/>
              <a:t>Јовановић</a:t>
            </a:r>
            <a:endParaRPr lang="sr-Latn-RS" dirty="0" smtClean="0"/>
          </a:p>
          <a:p>
            <a:r>
              <a:rPr lang="sr-Cyrl-RS" dirty="0" smtClean="0"/>
              <a:t>Факултет</a:t>
            </a:r>
            <a:r>
              <a:rPr lang="sr-Latn-RS" dirty="0" smtClean="0"/>
              <a:t> </a:t>
            </a:r>
            <a:r>
              <a:rPr lang="sr-Cyrl-RS" dirty="0" smtClean="0"/>
              <a:t>медицинских</a:t>
            </a:r>
            <a:r>
              <a:rPr lang="sr-Latn-RS" dirty="0" smtClean="0"/>
              <a:t> </a:t>
            </a:r>
            <a:r>
              <a:rPr lang="sr-Cyrl-RS" dirty="0" smtClean="0"/>
              <a:t>наука</a:t>
            </a:r>
            <a:r>
              <a:rPr lang="sr-Latn-RS" dirty="0" smtClean="0"/>
              <a:t> </a:t>
            </a:r>
            <a:r>
              <a:rPr lang="sr-Cyrl-RS" dirty="0" smtClean="0"/>
              <a:t>Универзитета</a:t>
            </a:r>
            <a:r>
              <a:rPr lang="sr-Latn-RS" dirty="0" smtClean="0"/>
              <a:t> </a:t>
            </a:r>
            <a:r>
              <a:rPr lang="sr-Cyrl-RS" dirty="0" smtClean="0"/>
              <a:t>у</a:t>
            </a:r>
            <a:r>
              <a:rPr lang="sr-Latn-RS" dirty="0" smtClean="0"/>
              <a:t> </a:t>
            </a:r>
            <a:r>
              <a:rPr lang="sr-Cyrl-RS" dirty="0" smtClean="0"/>
              <a:t>Крагујевцу</a:t>
            </a:r>
            <a:endParaRPr lang="sr-Latn-RS" dirty="0" smtClean="0"/>
          </a:p>
          <a:p>
            <a:r>
              <a:rPr lang="sr-Latn-RS" dirty="0" smtClean="0"/>
              <a:t>20</a:t>
            </a:r>
            <a:r>
              <a:rPr lang="en-US" dirty="0" smtClean="0"/>
              <a:t>20</a:t>
            </a:r>
            <a:r>
              <a:rPr lang="sr-Latn-RS" dirty="0" smtClean="0"/>
              <a:t>.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05"/>
    </mc:Choice>
    <mc:Fallback xmlns="">
      <p:transition spd="slow" advTm="3205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sr-Cyrl-RS" dirty="0" err="1" smtClean="0"/>
              <a:t>Вулнерабилност</a:t>
            </a:r>
            <a:r>
              <a:rPr lang="sr-Latn-RS" dirty="0" smtClean="0"/>
              <a:t>-</a:t>
            </a:r>
            <a:r>
              <a:rPr lang="sr-Cyrl-RS" dirty="0" smtClean="0"/>
              <a:t>у</a:t>
            </a:r>
            <a:r>
              <a:rPr lang="sr-Latn-RS" dirty="0" smtClean="0"/>
              <a:t> </a:t>
            </a:r>
            <a:r>
              <a:rPr lang="sr-Cyrl-RS" dirty="0" smtClean="0"/>
              <a:t>односу</a:t>
            </a:r>
            <a:r>
              <a:rPr lang="sr-Latn-RS" dirty="0" smtClean="0"/>
              <a:t> </a:t>
            </a:r>
            <a:r>
              <a:rPr lang="sr-Cyrl-RS" dirty="0" smtClean="0"/>
              <a:t>на</a:t>
            </a:r>
            <a:r>
              <a:rPr lang="sr-Latn-RS" dirty="0" smtClean="0"/>
              <a:t> </a:t>
            </a:r>
            <a:r>
              <a:rPr lang="sr-Cyrl-RS" dirty="0" smtClean="0"/>
              <a:t>шта</a:t>
            </a:r>
            <a:r>
              <a:rPr lang="sr-Latn-RS" dirty="0" smtClean="0"/>
              <a:t>?</a:t>
            </a:r>
            <a:endParaRPr 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sr-Cyrl-RS" dirty="0" smtClean="0"/>
              <a:t>Физичка</a:t>
            </a:r>
            <a:r>
              <a:rPr lang="en-US" dirty="0" smtClean="0"/>
              <a:t> </a:t>
            </a:r>
            <a:r>
              <a:rPr lang="sr-Cyrl-RS" dirty="0" smtClean="0"/>
              <a:t>контрола</a:t>
            </a:r>
            <a:endParaRPr lang="sr-Latn-RS" dirty="0" smtClean="0"/>
          </a:p>
          <a:p>
            <a:r>
              <a:rPr lang="sr-Cyrl-RS" dirty="0" smtClean="0"/>
              <a:t>Присила</a:t>
            </a:r>
            <a:r>
              <a:rPr lang="en-US" dirty="0" smtClean="0"/>
              <a:t> </a:t>
            </a:r>
            <a:endParaRPr lang="sr-Latn-RS" dirty="0" smtClean="0"/>
          </a:p>
          <a:p>
            <a:r>
              <a:rPr lang="sr-Cyrl-RS" dirty="0" smtClean="0"/>
              <a:t>Неприкладан</a:t>
            </a:r>
            <a:r>
              <a:rPr lang="en-US" dirty="0" smtClean="0"/>
              <a:t> </a:t>
            </a:r>
            <a:r>
              <a:rPr lang="sr-Cyrl-RS" dirty="0" smtClean="0"/>
              <a:t>утицај</a:t>
            </a:r>
            <a:r>
              <a:rPr lang="en-US" dirty="0" smtClean="0"/>
              <a:t> </a:t>
            </a:r>
            <a:endParaRPr lang="sr-Latn-RS" dirty="0" smtClean="0"/>
          </a:p>
          <a:p>
            <a:r>
              <a:rPr lang="sr-Cyrl-RS" dirty="0" smtClean="0"/>
              <a:t>Манипулација</a:t>
            </a:r>
            <a:endParaRPr lang="en-US" dirty="0" smtClean="0"/>
          </a:p>
        </p:txBody>
      </p:sp>
      <p:pic>
        <p:nvPicPr>
          <p:cNvPr id="7" name="Content Placeholder 6" descr="ometeni u razvoju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357812" y="2209800"/>
            <a:ext cx="3024188" cy="2524919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655"/>
    </mc:Choice>
    <mc:Fallback xmlns="">
      <p:transition spd="slow" advTm="21655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dirty="0" smtClean="0"/>
              <a:t>Нарушена</a:t>
            </a:r>
            <a:r>
              <a:rPr lang="sr-Latn-RS" dirty="0" smtClean="0"/>
              <a:t> </a:t>
            </a:r>
            <a:r>
              <a:rPr lang="sr-Cyrl-RS" dirty="0" smtClean="0"/>
              <a:t>аутономија</a:t>
            </a:r>
            <a:endParaRPr lang="en-US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sr-Cyrl-RS" dirty="0" smtClean="0"/>
              <a:t>Ментална</a:t>
            </a:r>
            <a:r>
              <a:rPr lang="pl-PL" dirty="0" smtClean="0"/>
              <a:t> </a:t>
            </a:r>
            <a:r>
              <a:rPr lang="sr-Cyrl-RS" dirty="0" smtClean="0"/>
              <a:t>способност</a:t>
            </a:r>
            <a:r>
              <a:rPr lang="pl-PL" dirty="0" smtClean="0"/>
              <a:t> </a:t>
            </a:r>
            <a:r>
              <a:rPr lang="pl-PL" dirty="0"/>
              <a:t>- </a:t>
            </a:r>
            <a:r>
              <a:rPr lang="sr-Cyrl-RS" dirty="0" smtClean="0"/>
              <a:t>способност</a:t>
            </a:r>
            <a:r>
              <a:rPr lang="pl-PL" dirty="0" smtClean="0"/>
              <a:t> </a:t>
            </a:r>
            <a:r>
              <a:rPr lang="sr-Cyrl-RS" dirty="0" smtClean="0"/>
              <a:t>разумевања</a:t>
            </a:r>
            <a:r>
              <a:rPr lang="pl-PL" dirty="0" smtClean="0"/>
              <a:t> </a:t>
            </a:r>
            <a:r>
              <a:rPr lang="sr-Cyrl-RS" dirty="0" smtClean="0"/>
              <a:t>и</a:t>
            </a:r>
            <a:r>
              <a:rPr lang="pl-PL" dirty="0" smtClean="0"/>
              <a:t> </a:t>
            </a:r>
            <a:r>
              <a:rPr lang="sr-Cyrl-RS" dirty="0" smtClean="0"/>
              <a:t>обраде</a:t>
            </a:r>
            <a:r>
              <a:rPr lang="pl-PL" dirty="0" smtClean="0"/>
              <a:t> </a:t>
            </a:r>
            <a:r>
              <a:rPr lang="sr-Cyrl-RS" dirty="0" smtClean="0"/>
              <a:t>информација</a:t>
            </a:r>
            <a:endParaRPr lang="pl-PL" dirty="0" smtClean="0"/>
          </a:p>
          <a:p>
            <a:r>
              <a:rPr lang="pl-PL" dirty="0" smtClean="0"/>
              <a:t> </a:t>
            </a:r>
            <a:r>
              <a:rPr lang="sr-Cyrl-RS" dirty="0" err="1" smtClean="0"/>
              <a:t>Добровољност</a:t>
            </a:r>
            <a:r>
              <a:rPr lang="pl-PL" dirty="0" smtClean="0"/>
              <a:t> </a:t>
            </a:r>
            <a:r>
              <a:rPr lang="pl-PL" dirty="0"/>
              <a:t>- </a:t>
            </a:r>
            <a:r>
              <a:rPr lang="sr-Cyrl-RS" dirty="0" smtClean="0"/>
              <a:t>слобода</a:t>
            </a:r>
            <a:r>
              <a:rPr lang="pl-PL" dirty="0" smtClean="0"/>
              <a:t> </a:t>
            </a:r>
            <a:r>
              <a:rPr lang="sr-Cyrl-RS" dirty="0" smtClean="0"/>
              <a:t>од</a:t>
            </a:r>
            <a:r>
              <a:rPr lang="pl-PL" dirty="0" smtClean="0"/>
              <a:t> </a:t>
            </a:r>
            <a:r>
              <a:rPr lang="sr-Cyrl-RS" dirty="0" smtClean="0"/>
              <a:t>контроле</a:t>
            </a:r>
            <a:r>
              <a:rPr lang="pl-PL" dirty="0" smtClean="0"/>
              <a:t> </a:t>
            </a:r>
            <a:r>
              <a:rPr lang="sr-Cyrl-RS" dirty="0" smtClean="0"/>
              <a:t>или</a:t>
            </a:r>
            <a:r>
              <a:rPr lang="pl-PL" dirty="0" smtClean="0"/>
              <a:t> </a:t>
            </a:r>
            <a:r>
              <a:rPr lang="sr-Cyrl-RS" dirty="0" smtClean="0"/>
              <a:t>утицаја</a:t>
            </a:r>
            <a:r>
              <a:rPr lang="pl-PL" dirty="0" smtClean="0"/>
              <a:t> </a:t>
            </a:r>
            <a:r>
              <a:rPr lang="sr-Cyrl-RS" dirty="0" smtClean="0"/>
              <a:t>других</a:t>
            </a:r>
            <a:endParaRPr lang="en-US" dirty="0" smtClean="0"/>
          </a:p>
        </p:txBody>
      </p:sp>
      <p:pic>
        <p:nvPicPr>
          <p:cNvPr id="5" name="Content Placeholder 4" descr="ometeni 2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338762" y="2057401"/>
            <a:ext cx="2967038" cy="2667794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047"/>
    </mc:Choice>
    <mc:Fallback xmlns="">
      <p:transition spd="slow" advTm="28047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sr-Cyrl-RS" dirty="0" smtClean="0"/>
              <a:t>Дефиниција</a:t>
            </a:r>
            <a:r>
              <a:rPr lang="sr-Latn-RS" dirty="0" smtClean="0"/>
              <a:t> </a:t>
            </a:r>
            <a:r>
              <a:rPr lang="sr-Cyrl-RS" dirty="0" err="1" smtClean="0"/>
              <a:t>вулнерабилних</a:t>
            </a:r>
            <a:r>
              <a:rPr lang="sr-Latn-RS" dirty="0" smtClean="0"/>
              <a:t> </a:t>
            </a:r>
            <a:r>
              <a:rPr lang="sr-Cyrl-RS" dirty="0" smtClean="0"/>
              <a:t>група</a:t>
            </a:r>
            <a:endParaRPr lang="en-US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sr-Cyrl-RS" sz="1800" dirty="0" smtClean="0"/>
              <a:t>Субјекти</a:t>
            </a:r>
            <a:endParaRPr lang="en-US" sz="1800" dirty="0" smtClean="0"/>
          </a:p>
          <a:p>
            <a:pPr eaLnBrk="1" hangingPunct="1">
              <a:buFont typeface="Wingdings" pitchFamily="2" charset="2"/>
              <a:buNone/>
            </a:pPr>
            <a:r>
              <a:rPr lang="sr-Cyrl-RS" sz="1800" i="1" dirty="0" smtClean="0">
                <a:solidFill>
                  <a:srgbClr val="C00000"/>
                </a:solidFill>
              </a:rPr>
              <a:t>који</a:t>
            </a:r>
            <a:r>
              <a:rPr lang="sr-Latn-RS" sz="1800" i="1" dirty="0" smtClean="0">
                <a:solidFill>
                  <a:srgbClr val="C00000"/>
                </a:solidFill>
              </a:rPr>
              <a:t> </a:t>
            </a:r>
            <a:r>
              <a:rPr lang="sr-Cyrl-RS" sz="1800" i="1" dirty="0" smtClean="0">
                <a:solidFill>
                  <a:srgbClr val="C00000"/>
                </a:solidFill>
              </a:rPr>
              <a:t>вероватно</a:t>
            </a:r>
            <a:r>
              <a:rPr lang="sr-Latn-RS" sz="1800" i="1" dirty="0" smtClean="0">
                <a:solidFill>
                  <a:srgbClr val="C00000"/>
                </a:solidFill>
              </a:rPr>
              <a:t> </a:t>
            </a:r>
            <a:r>
              <a:rPr lang="sr-Cyrl-RS" sz="1800" i="1" dirty="0" smtClean="0">
                <a:solidFill>
                  <a:srgbClr val="C00000"/>
                </a:solidFill>
              </a:rPr>
              <a:t>укључују</a:t>
            </a:r>
            <a:endParaRPr lang="sr-Latn-RS" sz="1800" i="1" dirty="0" smtClean="0">
              <a:solidFill>
                <a:srgbClr val="C0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r-Cyrl-RS" sz="1800" i="1" dirty="0" smtClean="0">
                <a:solidFill>
                  <a:srgbClr val="C00000"/>
                </a:solidFill>
              </a:rPr>
              <a:t>И</a:t>
            </a:r>
            <a:r>
              <a:rPr lang="sr-Latn-RS" sz="1800" i="1" dirty="0" smtClean="0">
                <a:solidFill>
                  <a:srgbClr val="C00000"/>
                </a:solidFill>
              </a:rPr>
              <a:t> </a:t>
            </a:r>
            <a:r>
              <a:rPr lang="sr-Cyrl-RS" sz="1800" i="1" dirty="0" smtClean="0">
                <a:solidFill>
                  <a:srgbClr val="C00000"/>
                </a:solidFill>
              </a:rPr>
              <a:t>особе</a:t>
            </a:r>
            <a:r>
              <a:rPr lang="sr-Latn-RS" sz="1800" i="1" dirty="0" smtClean="0">
                <a:solidFill>
                  <a:srgbClr val="C00000"/>
                </a:solidFill>
              </a:rPr>
              <a:t> </a:t>
            </a:r>
            <a:r>
              <a:rPr lang="sr-Cyrl-RS" sz="1800" dirty="0" smtClean="0"/>
              <a:t>са</a:t>
            </a:r>
            <a:r>
              <a:rPr lang="sr-Latn-RS" sz="1800" dirty="0" smtClean="0"/>
              <a:t> </a:t>
            </a:r>
            <a:r>
              <a:rPr lang="sr-Cyrl-RS" sz="1800" dirty="0" smtClean="0"/>
              <a:t>тешкоћама</a:t>
            </a:r>
            <a:r>
              <a:rPr lang="sr-Latn-RS" sz="1800" dirty="0" smtClean="0"/>
              <a:t> </a:t>
            </a:r>
            <a:r>
              <a:rPr lang="sr-Cyrl-RS" sz="1800" dirty="0" smtClean="0"/>
              <a:t>у</a:t>
            </a:r>
            <a:endParaRPr lang="sr-Latn-RS" sz="1800" dirty="0" smtClean="0"/>
          </a:p>
          <a:p>
            <a:pPr eaLnBrk="1" hangingPunct="1">
              <a:buFont typeface="Wingdings" pitchFamily="2" charset="2"/>
              <a:buNone/>
            </a:pPr>
            <a:r>
              <a:rPr lang="sr-Latn-RS" sz="1800" dirty="0" smtClean="0"/>
              <a:t> </a:t>
            </a:r>
            <a:r>
              <a:rPr lang="sr-Cyrl-RS" sz="1800" dirty="0" smtClean="0"/>
              <a:t>доношењу</a:t>
            </a:r>
            <a:r>
              <a:rPr lang="sr-Latn-RS" sz="1800" dirty="0" smtClean="0"/>
              <a:t> </a:t>
            </a:r>
            <a:r>
              <a:rPr lang="sr-Cyrl-RS" sz="1800" dirty="0" smtClean="0"/>
              <a:t>одлука</a:t>
            </a:r>
            <a:endParaRPr lang="en-US" sz="1800" dirty="0" smtClean="0"/>
          </a:p>
          <a:p>
            <a:pPr eaLnBrk="1" hangingPunct="1">
              <a:buFontTx/>
              <a:buNone/>
            </a:pPr>
            <a:r>
              <a:rPr lang="sr-Latn-RS" sz="1800" dirty="0" smtClean="0"/>
              <a:t> </a:t>
            </a:r>
            <a:endParaRPr lang="en-US" sz="1800" dirty="0" smtClean="0"/>
          </a:p>
          <a:p>
            <a:pPr eaLnBrk="1" hangingPunct="1">
              <a:buFontTx/>
              <a:buNone/>
            </a:pPr>
            <a:r>
              <a:rPr lang="sr-Cyrl-RS" sz="1800" dirty="0" smtClean="0"/>
              <a:t>Индивидуе</a:t>
            </a:r>
            <a:r>
              <a:rPr lang="sr-Latn-RS" sz="1800" dirty="0" smtClean="0"/>
              <a:t> </a:t>
            </a:r>
            <a:r>
              <a:rPr lang="sr-Cyrl-RS" sz="1800" i="1" dirty="0" smtClean="0">
                <a:solidFill>
                  <a:srgbClr val="C00000"/>
                </a:solidFill>
              </a:rPr>
              <a:t>које</a:t>
            </a:r>
            <a:r>
              <a:rPr lang="sr-Latn-RS" sz="1800" i="1" dirty="0" smtClean="0">
                <a:solidFill>
                  <a:srgbClr val="C00000"/>
                </a:solidFill>
              </a:rPr>
              <a:t> </a:t>
            </a:r>
            <a:r>
              <a:rPr lang="sr-Cyrl-RS" sz="1800" i="1" dirty="0" smtClean="0">
                <a:solidFill>
                  <a:srgbClr val="C00000"/>
                </a:solidFill>
              </a:rPr>
              <a:t>имају</a:t>
            </a:r>
            <a:r>
              <a:rPr lang="sr-Latn-RS" sz="1800" i="1" dirty="0" smtClean="0">
                <a:solidFill>
                  <a:srgbClr val="C00000"/>
                </a:solidFill>
              </a:rPr>
              <a:t> </a:t>
            </a:r>
            <a:r>
              <a:rPr lang="sr-Cyrl-RS" sz="1800" i="1" dirty="0" smtClean="0">
                <a:solidFill>
                  <a:srgbClr val="C00000"/>
                </a:solidFill>
              </a:rPr>
              <a:t>оштећену</a:t>
            </a:r>
            <a:endParaRPr lang="sr-Latn-RS" sz="1800" i="1" dirty="0" smtClean="0">
              <a:solidFill>
                <a:srgbClr val="C00000"/>
              </a:solidFill>
            </a:endParaRPr>
          </a:p>
          <a:p>
            <a:pPr eaLnBrk="1" hangingPunct="1">
              <a:buFontTx/>
              <a:buNone/>
            </a:pPr>
            <a:r>
              <a:rPr lang="sr-Latn-RS" sz="1800" i="1" dirty="0" smtClean="0">
                <a:solidFill>
                  <a:srgbClr val="C00000"/>
                </a:solidFill>
              </a:rPr>
              <a:t> </a:t>
            </a:r>
            <a:r>
              <a:rPr lang="sr-Cyrl-RS" sz="1800" i="1" dirty="0" smtClean="0">
                <a:solidFill>
                  <a:srgbClr val="C00000"/>
                </a:solidFill>
              </a:rPr>
              <a:t>или</a:t>
            </a:r>
            <a:r>
              <a:rPr lang="sr-Latn-RS" sz="1800" i="1" dirty="0" smtClean="0">
                <a:solidFill>
                  <a:srgbClr val="C00000"/>
                </a:solidFill>
              </a:rPr>
              <a:t> </a:t>
            </a:r>
            <a:r>
              <a:rPr lang="sr-Cyrl-RS" sz="1800" i="1" dirty="0" smtClean="0">
                <a:solidFill>
                  <a:srgbClr val="C00000"/>
                </a:solidFill>
              </a:rPr>
              <a:t>лимитирану</a:t>
            </a:r>
            <a:endParaRPr lang="sr-Latn-RS" sz="1800" i="1" dirty="0" smtClean="0">
              <a:solidFill>
                <a:srgbClr val="C00000"/>
              </a:solidFill>
            </a:endParaRPr>
          </a:p>
          <a:p>
            <a:pPr eaLnBrk="1" hangingPunct="1">
              <a:buFontTx/>
              <a:buNone/>
            </a:pPr>
            <a:r>
              <a:rPr lang="sr-Cyrl-RS" sz="1800" dirty="0" smtClean="0"/>
              <a:t>способност</a:t>
            </a:r>
            <a:r>
              <a:rPr lang="sr-Latn-RS" sz="1800" dirty="0" smtClean="0"/>
              <a:t> </a:t>
            </a:r>
            <a:r>
              <a:rPr lang="sr-Cyrl-RS" sz="1800" dirty="0" smtClean="0"/>
              <a:t>доношења</a:t>
            </a:r>
            <a:r>
              <a:rPr lang="sr-Latn-RS" sz="1800" dirty="0" smtClean="0"/>
              <a:t> </a:t>
            </a:r>
            <a:r>
              <a:rPr lang="sr-Cyrl-RS" sz="1800" dirty="0" smtClean="0"/>
              <a:t>одлука</a:t>
            </a:r>
            <a:endParaRPr lang="sr-Latn-RS" sz="1800" dirty="0" smtClean="0"/>
          </a:p>
          <a:p>
            <a:pPr eaLnBrk="1" hangingPunct="1">
              <a:buFontTx/>
              <a:buNone/>
            </a:pPr>
            <a:endParaRPr lang="en-US" sz="1800" dirty="0" smtClean="0"/>
          </a:p>
          <a:p>
            <a:pPr eaLnBrk="1" hangingPunct="1">
              <a:buFontTx/>
              <a:buNone/>
            </a:pPr>
            <a:r>
              <a:rPr lang="sr-Cyrl-RS" sz="1800" dirty="0" smtClean="0"/>
              <a:t>Индивидуе</a:t>
            </a:r>
            <a:r>
              <a:rPr lang="sr-Latn-RS" sz="1800" dirty="0" smtClean="0"/>
              <a:t> </a:t>
            </a:r>
            <a:r>
              <a:rPr lang="sr-Cyrl-RS" sz="1800" dirty="0" smtClean="0"/>
              <a:t>са</a:t>
            </a:r>
            <a:r>
              <a:rPr lang="sr-Latn-RS" sz="1800" dirty="0" smtClean="0"/>
              <a:t> </a:t>
            </a:r>
            <a:r>
              <a:rPr lang="sr-Cyrl-RS" sz="1800" dirty="0" smtClean="0">
                <a:solidFill>
                  <a:srgbClr val="C00000"/>
                </a:solidFill>
              </a:rPr>
              <a:t>малим</a:t>
            </a:r>
            <a:r>
              <a:rPr lang="sr-Latn-RS" sz="1800" dirty="0" smtClean="0">
                <a:solidFill>
                  <a:srgbClr val="C00000"/>
                </a:solidFill>
              </a:rPr>
              <a:t> </a:t>
            </a:r>
            <a:r>
              <a:rPr lang="sr-Cyrl-RS" sz="1800" dirty="0" smtClean="0">
                <a:solidFill>
                  <a:srgbClr val="C00000"/>
                </a:solidFill>
              </a:rPr>
              <a:t>капацитетом</a:t>
            </a:r>
            <a:endParaRPr lang="sr-Latn-RS" sz="1800" dirty="0" smtClean="0">
              <a:solidFill>
                <a:srgbClr val="C00000"/>
              </a:solidFill>
            </a:endParaRPr>
          </a:p>
          <a:p>
            <a:pPr eaLnBrk="1" hangingPunct="1">
              <a:buFontTx/>
              <a:buNone/>
            </a:pPr>
            <a:r>
              <a:rPr lang="sr-Latn-RS" sz="1800" dirty="0" smtClean="0"/>
              <a:t>-</a:t>
            </a:r>
            <a:r>
              <a:rPr lang="sr-Cyrl-RS" sz="1800" dirty="0" smtClean="0"/>
              <a:t>мала</a:t>
            </a:r>
            <a:r>
              <a:rPr lang="sr-Latn-RS" sz="1800" dirty="0" smtClean="0"/>
              <a:t> </a:t>
            </a:r>
            <a:r>
              <a:rPr lang="sr-Cyrl-RS" sz="1800" dirty="0" smtClean="0"/>
              <a:t>или</a:t>
            </a:r>
            <a:r>
              <a:rPr lang="sr-Latn-RS" sz="1800" dirty="0" smtClean="0"/>
              <a:t> </a:t>
            </a:r>
            <a:r>
              <a:rPr lang="sr-Cyrl-RS" sz="1800" dirty="0" smtClean="0"/>
              <a:t>никаква</a:t>
            </a:r>
            <a:r>
              <a:rPr lang="sr-Latn-RS" sz="1800" dirty="0" smtClean="0"/>
              <a:t> </a:t>
            </a:r>
            <a:r>
              <a:rPr lang="sr-Cyrl-RS" sz="1800" dirty="0" smtClean="0"/>
              <a:t>способност</a:t>
            </a:r>
            <a:endParaRPr lang="sr-Latn-RS" sz="1800" dirty="0" smtClean="0"/>
          </a:p>
          <a:p>
            <a:pPr eaLnBrk="1" hangingPunct="1">
              <a:buFontTx/>
              <a:buNone/>
            </a:pPr>
            <a:r>
              <a:rPr lang="sr-Latn-RS" sz="1800" dirty="0" smtClean="0"/>
              <a:t> </a:t>
            </a:r>
            <a:r>
              <a:rPr lang="sr-Cyrl-RS" sz="1800" dirty="0" smtClean="0"/>
              <a:t>доношења</a:t>
            </a:r>
            <a:r>
              <a:rPr lang="sr-Latn-RS" sz="1800" dirty="0" smtClean="0"/>
              <a:t> </a:t>
            </a:r>
            <a:r>
              <a:rPr lang="sr-Cyrl-RS" sz="1800" dirty="0" smtClean="0"/>
              <a:t>одлука</a:t>
            </a:r>
            <a:endParaRPr lang="en-US" sz="1800" dirty="0" smtClean="0"/>
          </a:p>
        </p:txBody>
      </p:sp>
      <p:pic>
        <p:nvPicPr>
          <p:cNvPr id="10244" name="Picture 4" descr="MPj0302924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1752600"/>
            <a:ext cx="16764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5" descr="MPj0302924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1752600"/>
            <a:ext cx="16764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6" descr="MPj0302924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0400" y="1752600"/>
            <a:ext cx="16764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7" descr="MPj0302924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3200400"/>
            <a:ext cx="16764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8" descr="MPj0302924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4648200"/>
            <a:ext cx="16764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4038600" y="4572000"/>
            <a:ext cx="228600" cy="1447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4038600" y="4495800"/>
            <a:ext cx="533400" cy="1447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0251" name="Picture 11" descr="MPj0302924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3200400"/>
            <a:ext cx="16764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5638800" y="3124200"/>
            <a:ext cx="9144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3" name="Rectangle 13"/>
          <p:cNvSpPr>
            <a:spLocks noChangeArrowheads="1"/>
          </p:cNvSpPr>
          <p:nvPr/>
        </p:nvSpPr>
        <p:spPr bwMode="auto">
          <a:xfrm>
            <a:off x="4343400" y="3276600"/>
            <a:ext cx="228600" cy="1143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4" name="AutoShape 14"/>
          <p:cNvSpPr>
            <a:spLocks/>
          </p:cNvSpPr>
          <p:nvPr/>
        </p:nvSpPr>
        <p:spPr bwMode="auto">
          <a:xfrm>
            <a:off x="3352800" y="1905000"/>
            <a:ext cx="152400" cy="914400"/>
          </a:xfrm>
          <a:prstGeom prst="leftBrace">
            <a:avLst>
              <a:gd name="adj1" fmla="val 50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b="1"/>
          </a:p>
        </p:txBody>
      </p:sp>
      <p:sp>
        <p:nvSpPr>
          <p:cNvPr id="10255" name="AutoShape 15"/>
          <p:cNvSpPr>
            <a:spLocks/>
          </p:cNvSpPr>
          <p:nvPr/>
        </p:nvSpPr>
        <p:spPr bwMode="auto">
          <a:xfrm>
            <a:off x="3352800" y="3276600"/>
            <a:ext cx="228600" cy="914400"/>
          </a:xfrm>
          <a:prstGeom prst="leftBrace">
            <a:avLst>
              <a:gd name="adj1" fmla="val 33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b="1"/>
          </a:p>
        </p:txBody>
      </p:sp>
      <p:sp>
        <p:nvSpPr>
          <p:cNvPr id="10256" name="AutoShape 16"/>
          <p:cNvSpPr>
            <a:spLocks/>
          </p:cNvSpPr>
          <p:nvPr/>
        </p:nvSpPr>
        <p:spPr bwMode="auto">
          <a:xfrm>
            <a:off x="3352800" y="4724400"/>
            <a:ext cx="152400" cy="914400"/>
          </a:xfrm>
          <a:prstGeom prst="leftBrace">
            <a:avLst>
              <a:gd name="adj1" fmla="val 50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b="1"/>
          </a:p>
        </p:txBody>
      </p:sp>
      <p:sp>
        <p:nvSpPr>
          <p:cNvPr id="10257" name="Rectangle 17"/>
          <p:cNvSpPr>
            <a:spLocks noChangeArrowheads="1"/>
          </p:cNvSpPr>
          <p:nvPr/>
        </p:nvSpPr>
        <p:spPr bwMode="auto">
          <a:xfrm>
            <a:off x="5791200" y="32004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179"/>
    </mc:Choice>
    <mc:Fallback xmlns="">
      <p:transition spd="slow" advTm="28179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696200" cy="1066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RS" sz="2600" dirty="0" smtClean="0"/>
              <a:t>Природа</a:t>
            </a:r>
            <a:r>
              <a:rPr lang="sr-Latn-RS" sz="2600" dirty="0" smtClean="0"/>
              <a:t> </a:t>
            </a:r>
            <a:r>
              <a:rPr lang="en-US" sz="2600" dirty="0" smtClean="0"/>
              <a:t>“</a:t>
            </a:r>
            <a:r>
              <a:rPr lang="sr-Cyrl-RS" sz="2600" dirty="0" smtClean="0"/>
              <a:t>рањивости</a:t>
            </a:r>
            <a:r>
              <a:rPr lang="sr-Latn-RS" sz="2600" dirty="0" smtClean="0"/>
              <a:t>” </a:t>
            </a:r>
            <a:r>
              <a:rPr lang="sr-Cyrl-RS" sz="2600" dirty="0" smtClean="0"/>
              <a:t>кад</a:t>
            </a:r>
            <a:r>
              <a:rPr lang="sr-Latn-RS" sz="2600" dirty="0" smtClean="0"/>
              <a:t> </a:t>
            </a:r>
            <a:r>
              <a:rPr lang="sr-Cyrl-RS" sz="2600" dirty="0" smtClean="0"/>
              <a:t>је</a:t>
            </a:r>
            <a:r>
              <a:rPr lang="sr-Latn-RS" sz="2600" dirty="0" smtClean="0"/>
              <a:t> </a:t>
            </a:r>
            <a:r>
              <a:rPr lang="sr-Cyrl-RS" sz="2600" dirty="0" smtClean="0"/>
              <a:t>у</a:t>
            </a:r>
            <a:r>
              <a:rPr lang="sr-Latn-RS" sz="2600" dirty="0" smtClean="0"/>
              <a:t> </a:t>
            </a:r>
            <a:r>
              <a:rPr lang="sr-Cyrl-RS" sz="2600" dirty="0" smtClean="0"/>
              <a:t>питању</a:t>
            </a:r>
            <a:r>
              <a:rPr lang="sr-Latn-RS" sz="2600" dirty="0" smtClean="0"/>
              <a:t> </a:t>
            </a:r>
            <a:r>
              <a:rPr lang="sr-Cyrl-RS" sz="2600" dirty="0" smtClean="0"/>
              <a:t>доношење</a:t>
            </a:r>
            <a:r>
              <a:rPr lang="sr-Latn-RS" sz="2600" dirty="0" smtClean="0"/>
              <a:t> </a:t>
            </a:r>
            <a:r>
              <a:rPr lang="sr-Cyrl-RS" sz="2600" dirty="0" smtClean="0"/>
              <a:t>одлука</a:t>
            </a:r>
            <a:r>
              <a:rPr lang="en-US" sz="2600" dirty="0" smtClean="0"/>
              <a:t>  </a:t>
            </a:r>
            <a:br>
              <a:rPr lang="en-US" sz="2600" dirty="0" smtClean="0"/>
            </a:br>
            <a:endParaRPr lang="en-US" sz="2600" i="1" dirty="0" smtClean="0"/>
          </a:p>
        </p:txBody>
      </p:sp>
      <p:sp>
        <p:nvSpPr>
          <p:cNvPr id="1935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sr-Cyrl-RS" sz="2200" u="sng" dirty="0" smtClean="0"/>
              <a:t>Контекстуални</a:t>
            </a:r>
            <a:r>
              <a:rPr lang="en-US" sz="2200" u="sng" dirty="0" smtClean="0"/>
              <a:t> </a:t>
            </a:r>
            <a:r>
              <a:rPr lang="sr-Cyrl-RS" sz="2200" dirty="0" err="1" smtClean="0"/>
              <a:t>вс</a:t>
            </a:r>
            <a:r>
              <a:rPr lang="en-US" sz="2200" dirty="0" smtClean="0"/>
              <a:t>. </a:t>
            </a:r>
            <a:r>
              <a:rPr lang="sr-Cyrl-RS" sz="2200" u="sng" dirty="0" smtClean="0"/>
              <a:t>са</a:t>
            </a:r>
            <a:r>
              <a:rPr lang="sr-Latn-RS" sz="2200" u="sng" dirty="0" smtClean="0"/>
              <a:t> </a:t>
            </a:r>
            <a:r>
              <a:rPr lang="sr-Cyrl-RS" sz="2200" u="sng" dirty="0" smtClean="0"/>
              <a:t>поремећајем</a:t>
            </a:r>
            <a:r>
              <a:rPr lang="sr-Latn-RS" sz="2200" u="sng" dirty="0" smtClean="0"/>
              <a:t> </a:t>
            </a:r>
            <a:r>
              <a:rPr lang="sr-Cyrl-RS" sz="2200" u="sng" dirty="0" smtClean="0"/>
              <a:t>повезани</a:t>
            </a:r>
            <a:r>
              <a:rPr lang="sr-Latn-RS" sz="2200" u="sng" dirty="0" smtClean="0"/>
              <a:t> </a:t>
            </a:r>
            <a:r>
              <a:rPr lang="sr-Cyrl-RS" sz="2200" u="sng" dirty="0" smtClean="0"/>
              <a:t>недостатак</a:t>
            </a:r>
            <a:endParaRPr lang="en-US" sz="2200" u="sng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dirty="0" smtClean="0"/>
              <a:t>	(</a:t>
            </a:r>
            <a:r>
              <a:rPr lang="sr-Cyrl-RS" sz="2200" dirty="0" err="1" smtClean="0"/>
              <a:t>напр</a:t>
            </a:r>
            <a:r>
              <a:rPr lang="sr-Latn-RS" sz="2200" dirty="0" smtClean="0"/>
              <a:t>.</a:t>
            </a:r>
            <a:r>
              <a:rPr lang="sr-Cyrl-RS" sz="2200" dirty="0" smtClean="0"/>
              <a:t>Ургентни</a:t>
            </a:r>
            <a:r>
              <a:rPr lang="sr-Latn-RS" sz="2200" dirty="0" smtClean="0"/>
              <a:t> </a:t>
            </a:r>
            <a:r>
              <a:rPr lang="sr-Cyrl-RS" sz="2200" dirty="0" smtClean="0"/>
              <a:t>центри</a:t>
            </a:r>
            <a:r>
              <a:rPr lang="en-US" sz="2200" dirty="0" smtClean="0"/>
              <a:t>, “</a:t>
            </a:r>
            <a:r>
              <a:rPr lang="sr-Cyrl-RS" sz="2200" dirty="0" smtClean="0"/>
              <a:t>институције</a:t>
            </a:r>
            <a:r>
              <a:rPr lang="en-US" sz="2200" dirty="0" smtClean="0"/>
              <a:t>” </a:t>
            </a:r>
            <a:r>
              <a:rPr lang="sr-Cyrl-RS" sz="2200" dirty="0" err="1" smtClean="0"/>
              <a:t>вс</a:t>
            </a:r>
            <a:r>
              <a:rPr lang="en-US" sz="2200" dirty="0" smtClean="0"/>
              <a:t>. </a:t>
            </a:r>
            <a:r>
              <a:rPr lang="sr-Cyrl-RS" sz="2200" dirty="0" smtClean="0"/>
              <a:t>Мождани</a:t>
            </a:r>
            <a:r>
              <a:rPr lang="sr-Latn-RS" sz="2200" dirty="0" smtClean="0"/>
              <a:t> </a:t>
            </a:r>
            <a:r>
              <a:rPr lang="sr-Cyrl-RS" sz="2200" dirty="0" smtClean="0"/>
              <a:t>удар</a:t>
            </a:r>
            <a:r>
              <a:rPr lang="sr-Latn-RS" sz="2200" dirty="0" smtClean="0"/>
              <a:t> </a:t>
            </a:r>
            <a:r>
              <a:rPr lang="sr-Cyrl-RS" sz="2200" dirty="0" smtClean="0"/>
              <a:t>и</a:t>
            </a:r>
            <a:r>
              <a:rPr lang="sr-Latn-RS" sz="2200" dirty="0" smtClean="0"/>
              <a:t> </a:t>
            </a:r>
            <a:r>
              <a:rPr lang="sr-Cyrl-RS" sz="2200" dirty="0" err="1" smtClean="0"/>
              <a:t>сл</a:t>
            </a:r>
            <a:r>
              <a:rPr lang="sr-Latn-RS" sz="2200" dirty="0" smtClean="0"/>
              <a:t>.</a:t>
            </a:r>
            <a:r>
              <a:rPr lang="en-US" sz="2200" dirty="0" smtClean="0"/>
              <a:t>) </a:t>
            </a:r>
          </a:p>
          <a:p>
            <a:pPr eaLnBrk="1" hangingPunct="1">
              <a:lnSpc>
                <a:spcPct val="80000"/>
              </a:lnSpc>
            </a:pPr>
            <a:endParaRPr lang="en-US" sz="2200" dirty="0" smtClean="0"/>
          </a:p>
          <a:p>
            <a:pPr eaLnBrk="1" hangingPunct="1">
              <a:lnSpc>
                <a:spcPct val="80000"/>
              </a:lnSpc>
            </a:pPr>
            <a:r>
              <a:rPr lang="sr-Cyrl-RS" sz="2200" u="sng" dirty="0" smtClean="0"/>
              <a:t>Глобални</a:t>
            </a:r>
            <a:r>
              <a:rPr lang="en-US" sz="2200" dirty="0" smtClean="0"/>
              <a:t> </a:t>
            </a:r>
            <a:r>
              <a:rPr lang="sr-Cyrl-RS" sz="2200" dirty="0" err="1" smtClean="0"/>
              <a:t>вс</a:t>
            </a:r>
            <a:r>
              <a:rPr lang="en-US" sz="2200" dirty="0" smtClean="0"/>
              <a:t>. </a:t>
            </a:r>
            <a:r>
              <a:rPr lang="sr-Cyrl-RS" sz="2200" dirty="0" smtClean="0"/>
              <a:t>с</a:t>
            </a:r>
            <a:r>
              <a:rPr lang="sr-Cyrl-RS" sz="2200" u="sng" dirty="0" smtClean="0"/>
              <a:t>пецифични</a:t>
            </a:r>
            <a:r>
              <a:rPr lang="sr-Latn-RS" sz="2200" u="sng" dirty="0" smtClean="0"/>
              <a:t> </a:t>
            </a:r>
            <a:r>
              <a:rPr lang="sr-Cyrl-RS" sz="2200" u="sng" dirty="0" smtClean="0"/>
              <a:t>поремећај</a:t>
            </a:r>
            <a:endParaRPr lang="en-US" sz="22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dirty="0" smtClean="0"/>
              <a:t>	(</a:t>
            </a:r>
            <a:r>
              <a:rPr lang="sr-Cyrl-RS" sz="2200" dirty="0" err="1" smtClean="0"/>
              <a:t>напр</a:t>
            </a:r>
            <a:r>
              <a:rPr lang="sr-Latn-RS" sz="2200" dirty="0" smtClean="0"/>
              <a:t>.</a:t>
            </a:r>
            <a:r>
              <a:rPr lang="en-US" sz="2200" dirty="0" smtClean="0"/>
              <a:t> </a:t>
            </a:r>
            <a:r>
              <a:rPr lang="sr-Cyrl-RS" sz="2200" dirty="0" err="1" smtClean="0"/>
              <a:t>Овердоза</a:t>
            </a:r>
            <a:r>
              <a:rPr lang="sr-Latn-RS" sz="2200" dirty="0" smtClean="0"/>
              <a:t> </a:t>
            </a:r>
            <a:r>
              <a:rPr lang="sr-Cyrl-RS" sz="2200" dirty="0" smtClean="0"/>
              <a:t>седативима</a:t>
            </a:r>
            <a:r>
              <a:rPr lang="en-US" sz="2200" dirty="0" smtClean="0"/>
              <a:t> </a:t>
            </a:r>
            <a:r>
              <a:rPr lang="sr-Cyrl-RS" sz="2200" dirty="0" err="1" smtClean="0"/>
              <a:t>вс</a:t>
            </a:r>
            <a:r>
              <a:rPr lang="en-US" sz="2200" dirty="0" smtClean="0"/>
              <a:t>. </a:t>
            </a:r>
            <a:r>
              <a:rPr lang="sr-Cyrl-RS" sz="2200" dirty="0" smtClean="0"/>
              <a:t>Параноидна</a:t>
            </a:r>
            <a:r>
              <a:rPr lang="sr-Latn-RS" sz="2200" dirty="0" smtClean="0"/>
              <a:t> </a:t>
            </a:r>
            <a:r>
              <a:rPr lang="sr-Cyrl-RS" sz="2200" dirty="0" smtClean="0"/>
              <a:t>психоза</a:t>
            </a:r>
            <a:r>
              <a:rPr lang="en-US" sz="2200" dirty="0" smtClean="0"/>
              <a:t>) </a:t>
            </a:r>
          </a:p>
          <a:p>
            <a:pPr eaLnBrk="1" hangingPunct="1">
              <a:lnSpc>
                <a:spcPct val="80000"/>
              </a:lnSpc>
            </a:pPr>
            <a:endParaRPr lang="en-US" sz="2200" dirty="0" smtClean="0"/>
          </a:p>
          <a:p>
            <a:pPr eaLnBrk="1" hangingPunct="1">
              <a:lnSpc>
                <a:spcPct val="80000"/>
              </a:lnSpc>
            </a:pPr>
            <a:r>
              <a:rPr lang="sr-Cyrl-RS" sz="2200" u="sng" dirty="0" smtClean="0"/>
              <a:t>Статички</a:t>
            </a:r>
            <a:r>
              <a:rPr lang="en-US" sz="2200" dirty="0" smtClean="0"/>
              <a:t> </a:t>
            </a:r>
            <a:r>
              <a:rPr lang="sr-Cyrl-RS" sz="2200" dirty="0" err="1" smtClean="0"/>
              <a:t>вс</a:t>
            </a:r>
            <a:r>
              <a:rPr lang="en-US" sz="2200" dirty="0" smtClean="0"/>
              <a:t>. </a:t>
            </a:r>
            <a:r>
              <a:rPr lang="sr-Cyrl-RS" sz="2200" u="sng" dirty="0" smtClean="0"/>
              <a:t>прогресивни</a:t>
            </a:r>
            <a:r>
              <a:rPr lang="en-US" sz="2200" u="sng" dirty="0" smtClean="0"/>
              <a:t> </a:t>
            </a:r>
            <a:r>
              <a:rPr lang="sr-Cyrl-RS" sz="2200" dirty="0" err="1" smtClean="0"/>
              <a:t>вс</a:t>
            </a:r>
            <a:r>
              <a:rPr lang="en-US" sz="2200" dirty="0" smtClean="0"/>
              <a:t>. </a:t>
            </a:r>
            <a:r>
              <a:rPr lang="sr-Cyrl-RS" sz="2200" u="sng" dirty="0" smtClean="0"/>
              <a:t>епизодични</a:t>
            </a:r>
            <a:r>
              <a:rPr lang="en-US" sz="2200" dirty="0" smtClean="0"/>
              <a:t> </a:t>
            </a:r>
            <a:r>
              <a:rPr lang="sr-Cyrl-RS" sz="2200" dirty="0" err="1" smtClean="0"/>
              <a:t>вс</a:t>
            </a:r>
            <a:r>
              <a:rPr lang="en-US" sz="2200" dirty="0" smtClean="0"/>
              <a:t>. </a:t>
            </a:r>
            <a:r>
              <a:rPr lang="sr-Cyrl-RS" sz="2200" u="sng" dirty="0" smtClean="0"/>
              <a:t>временски</a:t>
            </a:r>
            <a:r>
              <a:rPr lang="sr-Latn-RS" sz="2200" u="sng" dirty="0" smtClean="0"/>
              <a:t> </a:t>
            </a:r>
            <a:r>
              <a:rPr lang="sr-Cyrl-RS" sz="2200" u="sng" dirty="0" smtClean="0"/>
              <a:t>ограничен</a:t>
            </a:r>
            <a:r>
              <a:rPr lang="sr-Latn-RS" sz="2200" u="sng" dirty="0" smtClean="0"/>
              <a:t> </a:t>
            </a:r>
            <a:r>
              <a:rPr lang="sr-Cyrl-RS" sz="2200" u="sng" dirty="0" smtClean="0"/>
              <a:t>поремећај</a:t>
            </a:r>
            <a:endParaRPr lang="en-US" sz="22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dirty="0" smtClean="0"/>
              <a:t>	(</a:t>
            </a:r>
            <a:r>
              <a:rPr lang="sr-Cyrl-RS" sz="2200" dirty="0" err="1" smtClean="0"/>
              <a:t>напр</a:t>
            </a:r>
            <a:r>
              <a:rPr lang="en-US" sz="2200" dirty="0" smtClean="0"/>
              <a:t>. </a:t>
            </a:r>
            <a:r>
              <a:rPr lang="sr-Cyrl-RS" sz="2200" dirty="0" smtClean="0"/>
              <a:t>Тешка</a:t>
            </a:r>
            <a:r>
              <a:rPr lang="sr-Latn-RS" sz="2200" dirty="0" smtClean="0"/>
              <a:t> </a:t>
            </a:r>
            <a:r>
              <a:rPr lang="sr-Cyrl-RS" sz="2200" dirty="0" smtClean="0"/>
              <a:t>ментална</a:t>
            </a:r>
            <a:r>
              <a:rPr lang="sr-Latn-RS" sz="2200" dirty="0" smtClean="0"/>
              <a:t> </a:t>
            </a:r>
            <a:r>
              <a:rPr lang="sr-Cyrl-RS" sz="2200" dirty="0" smtClean="0"/>
              <a:t>ретардација</a:t>
            </a:r>
            <a:r>
              <a:rPr lang="sr-Latn-RS" sz="2200" dirty="0" smtClean="0"/>
              <a:t> </a:t>
            </a:r>
            <a:r>
              <a:rPr lang="sr-Cyrl-RS" sz="2200" dirty="0" err="1" smtClean="0"/>
              <a:t>вс</a:t>
            </a:r>
            <a:r>
              <a:rPr lang="en-US" sz="2200" dirty="0" smtClean="0"/>
              <a:t>. </a:t>
            </a:r>
            <a:r>
              <a:rPr lang="sr-Cyrl-RS" sz="2200" dirty="0" err="1" smtClean="0"/>
              <a:t>Алзхеимер</a:t>
            </a:r>
            <a:r>
              <a:rPr lang="sr-Latn-RS" sz="2200" dirty="0" smtClean="0"/>
              <a:t>.</a:t>
            </a:r>
            <a:r>
              <a:rPr lang="sr-Cyrl-RS" sz="2200" dirty="0" smtClean="0"/>
              <a:t>ова</a:t>
            </a:r>
            <a:r>
              <a:rPr lang="sr-Latn-RS" sz="2200" dirty="0" smtClean="0"/>
              <a:t> </a:t>
            </a:r>
            <a:r>
              <a:rPr lang="sr-Cyrl-RS" sz="2200" dirty="0" smtClean="0"/>
              <a:t>болест</a:t>
            </a:r>
            <a:r>
              <a:rPr lang="en-US" sz="2200" dirty="0" smtClean="0"/>
              <a:t> </a:t>
            </a:r>
            <a:r>
              <a:rPr lang="sr-Cyrl-RS" sz="2200" dirty="0" err="1" smtClean="0"/>
              <a:t>вс</a:t>
            </a:r>
            <a:r>
              <a:rPr lang="en-US" sz="2200" dirty="0" smtClean="0"/>
              <a:t>. </a:t>
            </a:r>
            <a:r>
              <a:rPr lang="sr-Cyrl-RS" sz="2200" dirty="0" smtClean="0"/>
              <a:t>Манично</a:t>
            </a:r>
            <a:r>
              <a:rPr lang="sr-Latn-RS" sz="2200" dirty="0" smtClean="0"/>
              <a:t> </a:t>
            </a:r>
            <a:r>
              <a:rPr lang="sr-Cyrl-RS" sz="2200" dirty="0" smtClean="0"/>
              <a:t>депресивни</a:t>
            </a:r>
            <a:r>
              <a:rPr lang="sr-Latn-RS" sz="2200" dirty="0" smtClean="0"/>
              <a:t> </a:t>
            </a:r>
            <a:r>
              <a:rPr lang="sr-Cyrl-RS" sz="2200" dirty="0" smtClean="0"/>
              <a:t>поремећај</a:t>
            </a:r>
            <a:r>
              <a:rPr lang="sr-Latn-RS" sz="2200" dirty="0" smtClean="0"/>
              <a:t> </a:t>
            </a:r>
            <a:r>
              <a:rPr lang="sr-Cyrl-RS" sz="2200" dirty="0" err="1" smtClean="0"/>
              <a:t>вс</a:t>
            </a:r>
            <a:r>
              <a:rPr lang="en-US" sz="2200" dirty="0" smtClean="0"/>
              <a:t>. </a:t>
            </a:r>
            <a:r>
              <a:rPr lang="sr-Cyrl-RS" sz="2200" dirty="0" smtClean="0"/>
              <a:t>Трауматско</a:t>
            </a:r>
            <a:r>
              <a:rPr lang="sr-Latn-RS" sz="2200" dirty="0" smtClean="0"/>
              <a:t> </a:t>
            </a:r>
            <a:r>
              <a:rPr lang="sr-Cyrl-RS" sz="2200" dirty="0" smtClean="0"/>
              <a:t>оштећење</a:t>
            </a:r>
            <a:r>
              <a:rPr lang="sr-Latn-RS" sz="2200" dirty="0" smtClean="0"/>
              <a:t> </a:t>
            </a:r>
            <a:r>
              <a:rPr lang="sr-Cyrl-RS" sz="2200" dirty="0" smtClean="0"/>
              <a:t>мозга</a:t>
            </a:r>
            <a:r>
              <a:rPr lang="en-US" sz="2200" dirty="0" smtClean="0"/>
              <a:t>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200" dirty="0" smtClean="0"/>
          </a:p>
          <a:p>
            <a:pPr eaLnBrk="1" hangingPunct="1">
              <a:lnSpc>
                <a:spcPct val="80000"/>
              </a:lnSpc>
            </a:pPr>
            <a:r>
              <a:rPr lang="sr-Cyrl-RS" sz="2200" u="sng" dirty="0" smtClean="0"/>
              <a:t>Акутни</a:t>
            </a:r>
            <a:r>
              <a:rPr lang="en-US" sz="2200" dirty="0" smtClean="0"/>
              <a:t> </a:t>
            </a:r>
            <a:r>
              <a:rPr lang="sr-Cyrl-RS" sz="2200" dirty="0" err="1" smtClean="0"/>
              <a:t>вс</a:t>
            </a:r>
            <a:r>
              <a:rPr lang="en-US" sz="2200" dirty="0" smtClean="0"/>
              <a:t>. </a:t>
            </a:r>
            <a:r>
              <a:rPr lang="sr-Cyrl-RS" sz="2200" u="sng" dirty="0" err="1" smtClean="0"/>
              <a:t>перзистентни</a:t>
            </a:r>
            <a:r>
              <a:rPr lang="en-US" sz="2200" dirty="0" smtClean="0"/>
              <a:t> </a:t>
            </a:r>
            <a:r>
              <a:rPr lang="sr-Cyrl-RS" sz="2200" dirty="0" smtClean="0"/>
              <a:t>поремећај</a:t>
            </a:r>
            <a:endParaRPr lang="en-US" sz="22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dirty="0" smtClean="0"/>
              <a:t>	(</a:t>
            </a:r>
            <a:r>
              <a:rPr lang="sr-Cyrl-RS" sz="2200" dirty="0" err="1" smtClean="0"/>
              <a:t>напр</a:t>
            </a:r>
            <a:r>
              <a:rPr lang="en-US" sz="2200" dirty="0" smtClean="0"/>
              <a:t>. </a:t>
            </a:r>
            <a:r>
              <a:rPr lang="sr-Cyrl-RS" sz="2200" dirty="0" smtClean="0"/>
              <a:t>Секундарна</a:t>
            </a:r>
            <a:r>
              <a:rPr lang="sr-Latn-RS" sz="2200" dirty="0" smtClean="0"/>
              <a:t> </a:t>
            </a:r>
            <a:r>
              <a:rPr lang="sr-Cyrl-RS" sz="2200" dirty="0" err="1" smtClean="0"/>
              <a:t>хипоксија</a:t>
            </a:r>
            <a:r>
              <a:rPr lang="sr-Latn-RS" sz="2200" dirty="0" smtClean="0"/>
              <a:t> ,</a:t>
            </a:r>
            <a:r>
              <a:rPr lang="sr-Cyrl-RS" sz="2200" dirty="0" smtClean="0"/>
              <a:t>астма</a:t>
            </a:r>
            <a:r>
              <a:rPr lang="sr-Latn-RS" sz="2200" dirty="0" smtClean="0"/>
              <a:t> </a:t>
            </a:r>
            <a:r>
              <a:rPr lang="sr-Cyrl-RS" sz="2200" dirty="0" smtClean="0"/>
              <a:t>или</a:t>
            </a:r>
            <a:r>
              <a:rPr lang="sr-Latn-RS" sz="2200" dirty="0" smtClean="0"/>
              <a:t> </a:t>
            </a:r>
            <a:r>
              <a:rPr lang="sr-Cyrl-RS" sz="2200" dirty="0" smtClean="0"/>
              <a:t>акутни</a:t>
            </a:r>
            <a:r>
              <a:rPr lang="sr-Latn-RS" sz="2200" dirty="0" smtClean="0"/>
              <a:t> </a:t>
            </a:r>
            <a:r>
              <a:rPr lang="sr-Cyrl-RS" sz="2200" dirty="0" smtClean="0"/>
              <a:t>бол</a:t>
            </a:r>
            <a:r>
              <a:rPr lang="sr-Latn-RS" sz="2200" dirty="0" smtClean="0"/>
              <a:t>  </a:t>
            </a:r>
            <a:r>
              <a:rPr lang="sr-Cyrl-RS" sz="2200" dirty="0" err="1" smtClean="0"/>
              <a:t>вс</a:t>
            </a:r>
            <a:r>
              <a:rPr lang="en-US" sz="2200" dirty="0" smtClean="0"/>
              <a:t>. </a:t>
            </a:r>
            <a:r>
              <a:rPr lang="sr-Cyrl-RS" sz="2200" dirty="0" smtClean="0"/>
              <a:t>Ментална</a:t>
            </a:r>
            <a:r>
              <a:rPr lang="sr-Latn-RS" sz="2200" dirty="0" smtClean="0"/>
              <a:t> </a:t>
            </a:r>
            <a:r>
              <a:rPr lang="sr-Cyrl-RS" sz="2200" dirty="0" smtClean="0"/>
              <a:t>ретардација</a:t>
            </a:r>
            <a:r>
              <a:rPr lang="en-US" sz="2200" dirty="0" smtClean="0"/>
              <a:t>, </a:t>
            </a:r>
            <a:r>
              <a:rPr lang="sr-Cyrl-RS" sz="2200" dirty="0" smtClean="0"/>
              <a:t>аутизам</a:t>
            </a:r>
            <a:r>
              <a:rPr lang="sr-Latn-RS" sz="2200" dirty="0" smtClean="0"/>
              <a:t> </a:t>
            </a:r>
            <a:r>
              <a:rPr lang="en-US" sz="2200" dirty="0" smtClean="0"/>
              <a:t>)</a:t>
            </a:r>
            <a:endParaRPr lang="sr-Latn-RS" sz="22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RS" sz="2200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dirty="0" smtClean="0">
                <a:solidFill>
                  <a:schemeClr val="tx2"/>
                </a:solidFill>
              </a:rPr>
              <a:t> 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9631"/>
    </mc:Choice>
    <mc:Fallback xmlns="">
      <p:transition spd="slow" advTm="10963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Cyrl-RS" dirty="0" smtClean="0"/>
              <a:t>Умањење</a:t>
            </a:r>
            <a:r>
              <a:rPr lang="sr-Latn-RS" dirty="0" smtClean="0"/>
              <a:t> </a:t>
            </a:r>
            <a:r>
              <a:rPr lang="sr-Cyrl-RS" dirty="0" smtClean="0"/>
              <a:t>капацитета</a:t>
            </a:r>
            <a:r>
              <a:rPr lang="sr-Latn-RS" dirty="0" smtClean="0"/>
              <a:t>-</a:t>
            </a:r>
            <a:r>
              <a:rPr lang="sr-Cyrl-RS" dirty="0" smtClean="0"/>
              <a:t>путеви</a:t>
            </a:r>
            <a:endParaRPr lang="en-US" dirty="0" smtClean="0"/>
          </a:p>
        </p:txBody>
      </p:sp>
      <p:sp>
        <p:nvSpPr>
          <p:cNvPr id="14339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sr-Cyrl-RS" sz="2400" b="1" dirty="0" err="1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Неуродегенеративни</a:t>
            </a:r>
            <a:r>
              <a:rPr lang="vi-VN" sz="2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поремећаји</a:t>
            </a:r>
            <a:r>
              <a:rPr lang="vi-VN" sz="2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: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постепено</a:t>
            </a:r>
            <a:r>
              <a:rPr lang="vi-VN" sz="24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прогресивно</a:t>
            </a:r>
            <a:r>
              <a:rPr lang="vi-VN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опадање</a:t>
            </a:r>
            <a:r>
              <a:rPr lang="vi-VN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и</a:t>
            </a:r>
            <a:r>
              <a:rPr lang="vi-VN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евентуална</a:t>
            </a:r>
            <a:r>
              <a:rPr lang="vi-VN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трајна</a:t>
            </a:r>
            <a:r>
              <a:rPr lang="vi-VN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неспособност</a:t>
            </a:r>
            <a:r>
              <a:rPr lang="vi-VN" sz="2400" dirty="0" smtClean="0">
                <a:latin typeface="Calibri" pitchFamily="34" charset="0"/>
                <a:cs typeface="Calibri" pitchFamily="34" charset="0"/>
              </a:rPr>
              <a:t> </a:t>
            </a:r>
            <a:endParaRPr lang="sr-Latn-RS" sz="2400" dirty="0" smtClean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90000"/>
              </a:lnSpc>
            </a:pPr>
            <a:r>
              <a:rPr lang="sr-Cyrl-RS" sz="2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Психијатријски</a:t>
            </a:r>
            <a:r>
              <a:rPr lang="vi-VN" sz="2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поремећаји</a:t>
            </a:r>
            <a:r>
              <a:rPr lang="vi-VN" sz="2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: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често</a:t>
            </a:r>
            <a:r>
              <a:rPr lang="vi-VN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смањена</a:t>
            </a:r>
            <a:r>
              <a:rPr lang="vi-VN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способност</a:t>
            </a:r>
            <a:r>
              <a:rPr lang="vi-VN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која</a:t>
            </a:r>
            <a:r>
              <a:rPr lang="vi-VN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је</a:t>
            </a:r>
            <a:r>
              <a:rPr lang="vi-VN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углавном</a:t>
            </a:r>
            <a:r>
              <a:rPr lang="vi-VN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статичка</a:t>
            </a:r>
            <a:r>
              <a:rPr lang="vi-VN" sz="24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али</a:t>
            </a:r>
            <a:r>
              <a:rPr lang="vi-VN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подложна</a:t>
            </a:r>
            <a:r>
              <a:rPr lang="vi-VN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је</a:t>
            </a:r>
            <a:r>
              <a:rPr lang="vi-VN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пролазним</a:t>
            </a:r>
            <a:r>
              <a:rPr lang="vi-VN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флуктуацијама</a:t>
            </a:r>
            <a:endParaRPr lang="sr-Latn-RS" sz="2400" dirty="0" smtClean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90000"/>
              </a:lnSpc>
            </a:pPr>
            <a:r>
              <a:rPr lang="sr-Cyrl-RS" sz="2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Поремећаји</a:t>
            </a:r>
            <a:r>
              <a:rPr lang="vi-VN" sz="2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у</a:t>
            </a:r>
            <a:r>
              <a:rPr lang="vi-VN" sz="2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развоју</a:t>
            </a:r>
            <a:r>
              <a:rPr lang="vi-VN" sz="2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: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смањени</a:t>
            </a:r>
            <a:r>
              <a:rPr lang="vi-VN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капацитет</a:t>
            </a:r>
            <a:r>
              <a:rPr lang="vi-VN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или</a:t>
            </a:r>
            <a:r>
              <a:rPr lang="vi-VN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неспособност</a:t>
            </a:r>
            <a:r>
              <a:rPr lang="vi-VN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која</a:t>
            </a:r>
            <a:r>
              <a:rPr lang="vi-VN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је</a:t>
            </a:r>
            <a:r>
              <a:rPr lang="vi-VN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статична</a:t>
            </a:r>
            <a:r>
              <a:rPr lang="vi-VN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до</a:t>
            </a:r>
            <a:r>
              <a:rPr lang="vi-VN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каснијег</a:t>
            </a:r>
            <a:r>
              <a:rPr lang="vi-VN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животног</a:t>
            </a:r>
            <a:r>
              <a:rPr lang="sr-Latn-R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доба</a:t>
            </a:r>
            <a:r>
              <a:rPr lang="vi-VN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и</a:t>
            </a:r>
            <a:r>
              <a:rPr lang="vi-VN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когнитивног</a:t>
            </a:r>
            <a:r>
              <a:rPr lang="vi-VN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старења</a:t>
            </a:r>
            <a:r>
              <a:rPr lang="vi-VN" sz="2400" dirty="0" smtClean="0">
                <a:latin typeface="Calibri" pitchFamily="34" charset="0"/>
                <a:cs typeface="Calibri" pitchFamily="34" charset="0"/>
              </a:rPr>
              <a:t> </a:t>
            </a:r>
            <a:endParaRPr lang="sr-Latn-RS" sz="2400" dirty="0" smtClean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90000"/>
              </a:lnSpc>
            </a:pPr>
            <a:r>
              <a:rPr lang="sr-Cyrl-RS" sz="2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Трауматска</a:t>
            </a:r>
            <a:r>
              <a:rPr lang="sr-Latn-RS" sz="2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оштећења</a:t>
            </a:r>
            <a:r>
              <a:rPr lang="sr-Latn-RS" sz="2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мозга</a:t>
            </a:r>
            <a:r>
              <a:rPr lang="vi-VN" sz="2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: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нагло</a:t>
            </a:r>
            <a:r>
              <a:rPr lang="vi-VN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умањење</a:t>
            </a:r>
            <a:r>
              <a:rPr lang="vi-VN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или</a:t>
            </a:r>
            <a:r>
              <a:rPr lang="vi-VN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губитак</a:t>
            </a:r>
            <a:r>
              <a:rPr lang="vi-VN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капацитета</a:t>
            </a:r>
            <a:r>
              <a:rPr lang="vi-VN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праћен</a:t>
            </a:r>
            <a:r>
              <a:rPr lang="vi-VN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бар</a:t>
            </a:r>
            <a:r>
              <a:rPr lang="vi-VN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делимичним</a:t>
            </a:r>
            <a:r>
              <a:rPr lang="vi-VN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опоравком</a:t>
            </a:r>
            <a:r>
              <a:rPr lang="vi-VN" sz="2400" dirty="0" smtClean="0">
                <a:latin typeface="Calibri" pitchFamily="34" charset="0"/>
                <a:cs typeface="Calibri" pitchFamily="34" charset="0"/>
              </a:rPr>
              <a:t>. </a:t>
            </a:r>
            <a:endParaRPr lang="en-US" sz="24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advTm="56341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RS" sz="3600" dirty="0" smtClean="0"/>
              <a:t>Етички</a:t>
            </a:r>
            <a:r>
              <a:rPr lang="sr-Latn-RS" sz="3600" dirty="0" smtClean="0"/>
              <a:t> </a:t>
            </a:r>
            <a:r>
              <a:rPr lang="sr-Cyrl-RS" sz="3600" dirty="0" smtClean="0"/>
              <a:t>проблеми</a:t>
            </a:r>
            <a:r>
              <a:rPr lang="sr-Latn-RS" sz="3600" dirty="0" smtClean="0"/>
              <a:t> </a:t>
            </a:r>
            <a:r>
              <a:rPr lang="sr-Cyrl-RS" sz="3600" dirty="0" smtClean="0"/>
              <a:t>везани</a:t>
            </a:r>
            <a:r>
              <a:rPr lang="sr-Latn-RS" sz="3600" dirty="0" smtClean="0"/>
              <a:t> </a:t>
            </a:r>
            <a:r>
              <a:rPr lang="sr-Cyrl-RS" sz="3600" dirty="0" smtClean="0"/>
              <a:t>за</a:t>
            </a:r>
            <a:r>
              <a:rPr lang="sr-Latn-RS" sz="3600" dirty="0" smtClean="0"/>
              <a:t> </a:t>
            </a:r>
            <a:r>
              <a:rPr lang="sr-Cyrl-RS" sz="3600" dirty="0" smtClean="0"/>
              <a:t>старије</a:t>
            </a:r>
            <a:r>
              <a:rPr lang="sr-Latn-RS" sz="3600" dirty="0" smtClean="0"/>
              <a:t> </a:t>
            </a:r>
            <a:r>
              <a:rPr lang="sr-Cyrl-RS" sz="3600" dirty="0" smtClean="0"/>
              <a:t>од</a:t>
            </a:r>
            <a:r>
              <a:rPr lang="sr-Latn-RS" sz="3600" dirty="0" smtClean="0"/>
              <a:t> 65 </a:t>
            </a:r>
            <a:r>
              <a:rPr lang="sr-Cyrl-RS" sz="3600" dirty="0" smtClean="0"/>
              <a:t>година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r-Cyrl-RS" dirty="0" smtClean="0"/>
              <a:t>Наглашена</a:t>
            </a:r>
            <a:r>
              <a:rPr lang="sr-Latn-RS" dirty="0" smtClean="0"/>
              <a:t> </a:t>
            </a:r>
            <a:r>
              <a:rPr lang="sr-Cyrl-RS" dirty="0" smtClean="0"/>
              <a:t>потреба</a:t>
            </a:r>
            <a:r>
              <a:rPr lang="sr-Latn-RS" dirty="0" smtClean="0"/>
              <a:t> </a:t>
            </a:r>
            <a:r>
              <a:rPr lang="sr-Cyrl-RS" dirty="0" smtClean="0"/>
              <a:t>за</a:t>
            </a:r>
            <a:r>
              <a:rPr lang="sr-Latn-RS" dirty="0" smtClean="0"/>
              <a:t> </a:t>
            </a:r>
            <a:r>
              <a:rPr lang="sr-Cyrl-RS" dirty="0" smtClean="0"/>
              <a:t>негом</a:t>
            </a:r>
            <a:r>
              <a:rPr lang="sr-Latn-RS" dirty="0" smtClean="0"/>
              <a:t>,</a:t>
            </a:r>
            <a:r>
              <a:rPr lang="sr-Cyrl-RS" dirty="0" smtClean="0"/>
              <a:t>пажњом</a:t>
            </a:r>
            <a:r>
              <a:rPr lang="sr-Latn-RS" dirty="0" smtClean="0"/>
              <a:t> </a:t>
            </a:r>
            <a:r>
              <a:rPr lang="sr-Cyrl-RS" dirty="0" smtClean="0"/>
              <a:t>и</a:t>
            </a:r>
            <a:r>
              <a:rPr lang="sr-Latn-RS" dirty="0" smtClean="0"/>
              <a:t> </a:t>
            </a:r>
            <a:r>
              <a:rPr lang="sr-Cyrl-RS" dirty="0" smtClean="0"/>
              <a:t>ангажманом</a:t>
            </a:r>
            <a:r>
              <a:rPr lang="sr-Latn-RS" dirty="0" smtClean="0"/>
              <a:t> </a:t>
            </a:r>
            <a:r>
              <a:rPr lang="sr-Cyrl-RS" dirty="0" smtClean="0"/>
              <a:t>другог</a:t>
            </a:r>
            <a:r>
              <a:rPr lang="sr-Latn-RS" dirty="0" smtClean="0"/>
              <a:t> </a:t>
            </a:r>
            <a:r>
              <a:rPr lang="sr-Cyrl-RS" dirty="0" smtClean="0"/>
              <a:t>лица</a:t>
            </a:r>
            <a:r>
              <a:rPr lang="sr-Latn-RS" dirty="0" smtClean="0"/>
              <a:t>(</a:t>
            </a:r>
            <a:r>
              <a:rPr lang="sr-Cyrl-RS" dirty="0" smtClean="0"/>
              <a:t>често</a:t>
            </a:r>
            <a:r>
              <a:rPr lang="sr-Latn-RS" dirty="0" smtClean="0"/>
              <a:t> </a:t>
            </a:r>
            <a:r>
              <a:rPr lang="sr-Cyrl-RS" dirty="0" smtClean="0"/>
              <a:t>оштећено</a:t>
            </a:r>
            <a:r>
              <a:rPr lang="sr-Latn-RS" dirty="0" smtClean="0"/>
              <a:t> </a:t>
            </a:r>
            <a:r>
              <a:rPr lang="sr-Cyrl-RS" dirty="0" smtClean="0"/>
              <a:t>кретање</a:t>
            </a:r>
            <a:r>
              <a:rPr lang="sr-Latn-RS" dirty="0" smtClean="0"/>
              <a:t>,</a:t>
            </a:r>
            <a:r>
              <a:rPr lang="sr-Cyrl-RS" dirty="0" smtClean="0"/>
              <a:t>елементарне</a:t>
            </a:r>
            <a:r>
              <a:rPr lang="sr-Latn-RS" dirty="0" smtClean="0"/>
              <a:t> </a:t>
            </a:r>
            <a:r>
              <a:rPr lang="sr-Cyrl-RS" dirty="0" smtClean="0"/>
              <a:t>животне</a:t>
            </a:r>
            <a:r>
              <a:rPr lang="sr-Latn-RS" dirty="0" smtClean="0"/>
              <a:t> </a:t>
            </a:r>
            <a:r>
              <a:rPr lang="sr-Cyrl-RS" dirty="0" smtClean="0"/>
              <a:t>радње</a:t>
            </a:r>
            <a:r>
              <a:rPr lang="sr-Latn-RS" dirty="0" smtClean="0"/>
              <a:t>,</a:t>
            </a:r>
            <a:r>
              <a:rPr lang="sr-Cyrl-RS" dirty="0" smtClean="0"/>
              <a:t>психијатријски</a:t>
            </a:r>
            <a:r>
              <a:rPr lang="sr-Latn-RS" dirty="0" smtClean="0"/>
              <a:t> </a:t>
            </a:r>
            <a:r>
              <a:rPr lang="sr-Cyrl-RS" dirty="0" smtClean="0"/>
              <a:t>проблеми</a:t>
            </a:r>
            <a:r>
              <a:rPr lang="sr-Latn-RS" dirty="0" smtClean="0"/>
              <a:t>,</a:t>
            </a:r>
            <a:r>
              <a:rPr lang="sr-Cyrl-RS" dirty="0" err="1" smtClean="0"/>
              <a:t>напр</a:t>
            </a:r>
            <a:r>
              <a:rPr lang="sr-Latn-RS" dirty="0" smtClean="0"/>
              <a:t>.</a:t>
            </a:r>
            <a:r>
              <a:rPr lang="sr-Cyrl-RS" dirty="0" smtClean="0"/>
              <a:t>деменција</a:t>
            </a:r>
            <a:r>
              <a:rPr lang="sr-Latn-RS" dirty="0" smtClean="0"/>
              <a:t>)</a:t>
            </a:r>
          </a:p>
          <a:p>
            <a:r>
              <a:rPr lang="sr-Cyrl-RS" dirty="0" smtClean="0"/>
              <a:t>Општи</a:t>
            </a:r>
            <a:r>
              <a:rPr lang="sr-Latn-RS" dirty="0" smtClean="0"/>
              <a:t> </a:t>
            </a:r>
            <a:r>
              <a:rPr lang="sr-Cyrl-RS" dirty="0" smtClean="0"/>
              <a:t>став</a:t>
            </a:r>
            <a:r>
              <a:rPr lang="sr-Latn-RS" dirty="0" smtClean="0"/>
              <a:t> </a:t>
            </a:r>
            <a:r>
              <a:rPr lang="sr-Cyrl-RS" dirty="0" smtClean="0"/>
              <a:t>медицинских</a:t>
            </a:r>
            <a:r>
              <a:rPr lang="sr-Latn-RS" dirty="0" smtClean="0"/>
              <a:t> </a:t>
            </a:r>
            <a:r>
              <a:rPr lang="sr-Cyrl-RS" dirty="0" smtClean="0"/>
              <a:t>професионалаца</a:t>
            </a:r>
            <a:r>
              <a:rPr lang="sr-Latn-RS" dirty="0" smtClean="0"/>
              <a:t> </a:t>
            </a:r>
            <a:r>
              <a:rPr lang="sr-Cyrl-RS" dirty="0" smtClean="0"/>
              <a:t>према</a:t>
            </a:r>
            <a:r>
              <a:rPr lang="sr-Latn-RS" dirty="0" smtClean="0"/>
              <a:t> </a:t>
            </a:r>
            <a:r>
              <a:rPr lang="sr-Cyrl-RS" dirty="0" smtClean="0"/>
              <a:t>старењу</a:t>
            </a:r>
            <a:r>
              <a:rPr lang="sr-Latn-RS" dirty="0" smtClean="0"/>
              <a:t> </a:t>
            </a:r>
            <a:r>
              <a:rPr lang="sr-Cyrl-RS" dirty="0" smtClean="0"/>
              <a:t>и</a:t>
            </a:r>
            <a:r>
              <a:rPr lang="sr-Latn-RS" dirty="0" smtClean="0"/>
              <a:t> </a:t>
            </a:r>
            <a:r>
              <a:rPr lang="sr-Cyrl-RS" dirty="0" smtClean="0"/>
              <a:t>старим</a:t>
            </a:r>
            <a:r>
              <a:rPr lang="sr-Latn-RS" dirty="0" smtClean="0"/>
              <a:t> </a:t>
            </a:r>
            <a:r>
              <a:rPr lang="sr-Cyrl-RS" dirty="0" smtClean="0"/>
              <a:t>особама</a:t>
            </a:r>
            <a:endParaRPr lang="sr-Latn-RS" dirty="0" smtClean="0"/>
          </a:p>
          <a:p>
            <a:r>
              <a:rPr lang="sr-Cyrl-RS" dirty="0" smtClean="0"/>
              <a:t>Стално</a:t>
            </a:r>
            <a:r>
              <a:rPr lang="sr-Latn-RS" dirty="0" smtClean="0"/>
              <a:t> </a:t>
            </a:r>
            <a:r>
              <a:rPr lang="sr-Cyrl-RS" dirty="0" smtClean="0"/>
              <a:t>праћење</a:t>
            </a:r>
            <a:r>
              <a:rPr lang="sr-Latn-RS" dirty="0" smtClean="0"/>
              <a:t> </a:t>
            </a:r>
            <a:r>
              <a:rPr lang="sr-Cyrl-RS" dirty="0" smtClean="0"/>
              <a:t>достигнућа</a:t>
            </a:r>
            <a:r>
              <a:rPr lang="sr-Latn-RS" dirty="0" smtClean="0"/>
              <a:t> </a:t>
            </a:r>
            <a:r>
              <a:rPr lang="sr-Cyrl-RS" dirty="0" smtClean="0"/>
              <a:t>и</a:t>
            </a:r>
            <a:r>
              <a:rPr lang="sr-Latn-RS" dirty="0" smtClean="0"/>
              <a:t> </a:t>
            </a:r>
            <a:r>
              <a:rPr lang="sr-Cyrl-RS" dirty="0" smtClean="0"/>
              <a:t>иновација</a:t>
            </a:r>
            <a:r>
              <a:rPr lang="sr-Latn-RS" dirty="0" smtClean="0"/>
              <a:t> </a:t>
            </a:r>
            <a:r>
              <a:rPr lang="sr-Cyrl-RS" dirty="0" smtClean="0"/>
              <a:t>у</a:t>
            </a:r>
            <a:r>
              <a:rPr lang="sr-Latn-RS" dirty="0" smtClean="0"/>
              <a:t> </a:t>
            </a:r>
            <a:r>
              <a:rPr lang="sr-Cyrl-RS" dirty="0" smtClean="0"/>
              <a:t>геријатрији</a:t>
            </a:r>
            <a:r>
              <a:rPr lang="sr-Latn-RS" dirty="0" smtClean="0"/>
              <a:t> </a:t>
            </a:r>
            <a:r>
              <a:rPr lang="sr-Cyrl-RS" dirty="0" smtClean="0"/>
              <a:t>и</a:t>
            </a:r>
            <a:r>
              <a:rPr lang="sr-Latn-RS" dirty="0" smtClean="0"/>
              <a:t> </a:t>
            </a:r>
            <a:r>
              <a:rPr lang="sr-Cyrl-RS" dirty="0" err="1" smtClean="0"/>
              <a:t>психогеријатрији</a:t>
            </a:r>
            <a:r>
              <a:rPr lang="sr-Latn-RS" dirty="0" smtClean="0"/>
              <a:t> (</a:t>
            </a:r>
            <a:r>
              <a:rPr lang="sr-Cyrl-RS" dirty="0" smtClean="0"/>
              <a:t>што</a:t>
            </a:r>
            <a:r>
              <a:rPr lang="sr-Latn-RS" dirty="0" smtClean="0"/>
              <a:t> </a:t>
            </a:r>
            <a:r>
              <a:rPr lang="sr-Cyrl-RS" dirty="0" smtClean="0"/>
              <a:t>је</a:t>
            </a:r>
            <a:r>
              <a:rPr lang="sr-Latn-RS" dirty="0" smtClean="0"/>
              <a:t> </a:t>
            </a:r>
            <a:r>
              <a:rPr lang="sr-Cyrl-RS" dirty="0" smtClean="0"/>
              <a:t>универзална</a:t>
            </a:r>
            <a:r>
              <a:rPr lang="sr-Latn-RS" dirty="0" smtClean="0"/>
              <a:t> </a:t>
            </a:r>
            <a:r>
              <a:rPr lang="sr-Cyrl-RS" dirty="0" smtClean="0"/>
              <a:t>етичка</a:t>
            </a:r>
            <a:r>
              <a:rPr lang="sr-Latn-RS" dirty="0" smtClean="0"/>
              <a:t> </a:t>
            </a:r>
            <a:r>
              <a:rPr lang="sr-Cyrl-RS" dirty="0" smtClean="0"/>
              <a:t>обавеза</a:t>
            </a:r>
            <a:r>
              <a:rPr lang="sr-Latn-RS" dirty="0" smtClean="0"/>
              <a:t> </a:t>
            </a:r>
            <a:r>
              <a:rPr lang="sr-Cyrl-RS" dirty="0" smtClean="0"/>
              <a:t>свих</a:t>
            </a:r>
            <a:r>
              <a:rPr lang="sr-Latn-RS" dirty="0" smtClean="0"/>
              <a:t> </a:t>
            </a:r>
            <a:r>
              <a:rPr lang="sr-Cyrl-RS" dirty="0" smtClean="0"/>
              <a:t>здравствених</a:t>
            </a:r>
            <a:r>
              <a:rPr lang="sr-Latn-RS" dirty="0" smtClean="0"/>
              <a:t> </a:t>
            </a:r>
            <a:r>
              <a:rPr lang="sr-Cyrl-RS" dirty="0" smtClean="0"/>
              <a:t>радника</a:t>
            </a:r>
            <a:r>
              <a:rPr lang="sr-Latn-RS" dirty="0" smtClean="0"/>
              <a:t>)</a:t>
            </a:r>
          </a:p>
          <a:p>
            <a:r>
              <a:rPr lang="sr-Cyrl-RS" dirty="0" smtClean="0"/>
              <a:t>Интензиван</a:t>
            </a:r>
            <a:r>
              <a:rPr lang="sr-Latn-RS" dirty="0" smtClean="0"/>
              <a:t> </a:t>
            </a:r>
            <a:r>
              <a:rPr lang="sr-Cyrl-RS" dirty="0" smtClean="0"/>
              <a:t>рад</a:t>
            </a:r>
            <a:r>
              <a:rPr lang="sr-Latn-RS" dirty="0" smtClean="0"/>
              <a:t> </a:t>
            </a:r>
            <a:r>
              <a:rPr lang="sr-Cyrl-RS" dirty="0" smtClean="0"/>
              <a:t>на</a:t>
            </a:r>
            <a:r>
              <a:rPr lang="sr-Latn-RS" dirty="0" smtClean="0"/>
              <a:t> </a:t>
            </a:r>
            <a:r>
              <a:rPr lang="sr-Cyrl-RS" dirty="0" smtClean="0"/>
              <a:t>превенцији</a:t>
            </a:r>
            <a:r>
              <a:rPr lang="sr-Latn-RS" dirty="0" smtClean="0"/>
              <a:t> </a:t>
            </a:r>
            <a:r>
              <a:rPr lang="sr-Cyrl-RS" dirty="0" smtClean="0"/>
              <a:t>старења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683"/>
    </mc:Choice>
    <mc:Fallback xmlns="">
      <p:transition spd="slow" advTm="53683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sz="3600" dirty="0" smtClean="0"/>
              <a:t>Етички</a:t>
            </a:r>
            <a:r>
              <a:rPr lang="sr-Latn-RS" sz="3600" dirty="0" smtClean="0"/>
              <a:t> </a:t>
            </a:r>
            <a:r>
              <a:rPr lang="sr-Cyrl-RS" sz="3600" dirty="0" smtClean="0"/>
              <a:t>став</a:t>
            </a:r>
            <a:r>
              <a:rPr lang="sr-Latn-RS" sz="3600" dirty="0" smtClean="0"/>
              <a:t> </a:t>
            </a:r>
            <a:r>
              <a:rPr lang="sr-Cyrl-RS" sz="3600" dirty="0" smtClean="0"/>
              <a:t>према</a:t>
            </a:r>
            <a:r>
              <a:rPr lang="sr-Latn-RS" sz="3600" dirty="0" smtClean="0"/>
              <a:t> </a:t>
            </a:r>
            <a:r>
              <a:rPr lang="sr-Cyrl-RS" sz="3600" dirty="0" smtClean="0"/>
              <a:t>особама</a:t>
            </a:r>
            <a:r>
              <a:rPr lang="sr-Latn-RS" sz="3600" dirty="0" smtClean="0"/>
              <a:t> </a:t>
            </a:r>
            <a:r>
              <a:rPr lang="sr-Cyrl-RS" sz="3600" dirty="0" smtClean="0"/>
              <a:t>са</a:t>
            </a:r>
            <a:r>
              <a:rPr lang="sr-Latn-RS" sz="3600" dirty="0" smtClean="0"/>
              <a:t> </a:t>
            </a:r>
            <a:r>
              <a:rPr lang="sr-Cyrl-RS" sz="3600" dirty="0" smtClean="0"/>
              <a:t>инвалидитетом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4906963"/>
          </a:xfrm>
        </p:spPr>
        <p:txBody>
          <a:bodyPr>
            <a:noAutofit/>
          </a:bodyPr>
          <a:lstStyle/>
          <a:p>
            <a:r>
              <a:rPr lang="sr-Cyrl-RS" sz="2000" dirty="0" smtClean="0"/>
              <a:t>Урођени</a:t>
            </a:r>
            <a:r>
              <a:rPr lang="sr-Latn-RS" sz="2000" dirty="0" smtClean="0"/>
              <a:t> </a:t>
            </a:r>
            <a:r>
              <a:rPr lang="sr-Cyrl-RS" sz="2000" dirty="0" smtClean="0"/>
              <a:t>хендикеп</a:t>
            </a:r>
            <a:r>
              <a:rPr lang="sr-Latn-RS" sz="2000" dirty="0" smtClean="0"/>
              <a:t>-</a:t>
            </a:r>
            <a:r>
              <a:rPr lang="sr-Cyrl-RS" sz="2000" dirty="0" smtClean="0"/>
              <a:t>особа</a:t>
            </a:r>
            <a:r>
              <a:rPr lang="sr-Latn-RS" sz="2000" dirty="0" smtClean="0"/>
              <a:t> </a:t>
            </a:r>
            <a:r>
              <a:rPr lang="sr-Cyrl-RS" sz="2000" dirty="0" smtClean="0"/>
              <a:t>је</a:t>
            </a:r>
            <a:r>
              <a:rPr lang="sr-Latn-RS" sz="2000" dirty="0" smtClean="0"/>
              <a:t> </a:t>
            </a:r>
            <a:r>
              <a:rPr lang="sr-Cyrl-RS" sz="2000" dirty="0" smtClean="0"/>
              <a:t>најчешће</a:t>
            </a:r>
            <a:r>
              <a:rPr lang="sr-Latn-RS" sz="2000" dirty="0" smtClean="0"/>
              <a:t> </a:t>
            </a:r>
            <a:r>
              <a:rPr lang="sr-Cyrl-RS" sz="2000" dirty="0" smtClean="0"/>
              <a:t>добро</a:t>
            </a:r>
            <a:r>
              <a:rPr lang="sr-Latn-RS" sz="2000" dirty="0" smtClean="0"/>
              <a:t> </a:t>
            </a:r>
            <a:r>
              <a:rPr lang="sr-Cyrl-RS" sz="2000" dirty="0" smtClean="0"/>
              <a:t>адаптирана</a:t>
            </a:r>
            <a:r>
              <a:rPr lang="sr-Latn-RS" sz="2000" dirty="0" smtClean="0"/>
              <a:t> </a:t>
            </a:r>
            <a:r>
              <a:rPr lang="sr-Cyrl-RS" sz="2000" dirty="0" smtClean="0"/>
              <a:t>на</a:t>
            </a:r>
            <a:r>
              <a:rPr lang="sr-Latn-RS" sz="2000" dirty="0" smtClean="0"/>
              <a:t> </a:t>
            </a:r>
            <a:r>
              <a:rPr lang="sr-Cyrl-RS" sz="2000" dirty="0" smtClean="0"/>
              <a:t>свој</a:t>
            </a:r>
            <a:r>
              <a:rPr lang="sr-Latn-RS" sz="2000" dirty="0" smtClean="0"/>
              <a:t> </a:t>
            </a:r>
            <a:r>
              <a:rPr lang="sr-Cyrl-RS" sz="2000" dirty="0" smtClean="0"/>
              <a:t>недостатак</a:t>
            </a:r>
            <a:r>
              <a:rPr lang="sr-Latn-RS" sz="2000" dirty="0" smtClean="0"/>
              <a:t>(</a:t>
            </a:r>
            <a:r>
              <a:rPr lang="sr-Cyrl-RS" sz="2000" dirty="0" err="1" smtClean="0"/>
              <a:t>компензаторно</a:t>
            </a:r>
            <a:r>
              <a:rPr lang="sr-Latn-RS" sz="2000" dirty="0" smtClean="0"/>
              <a:t> </a:t>
            </a:r>
            <a:r>
              <a:rPr lang="sr-Cyrl-RS" sz="2000" dirty="0" smtClean="0"/>
              <a:t>формира</a:t>
            </a:r>
            <a:r>
              <a:rPr lang="sr-Latn-RS" sz="2000" dirty="0" smtClean="0"/>
              <a:t> </a:t>
            </a:r>
            <a:r>
              <a:rPr lang="sr-Cyrl-RS" sz="2000" dirty="0" smtClean="0"/>
              <a:t>друге</a:t>
            </a:r>
            <a:r>
              <a:rPr lang="sr-Latn-RS" sz="2000" dirty="0" smtClean="0"/>
              <a:t> </a:t>
            </a:r>
            <a:r>
              <a:rPr lang="sr-Cyrl-RS" sz="2000" dirty="0" smtClean="0"/>
              <a:t>особине</a:t>
            </a:r>
            <a:r>
              <a:rPr lang="sr-Latn-RS" sz="2000" dirty="0" smtClean="0"/>
              <a:t> </a:t>
            </a:r>
            <a:r>
              <a:rPr lang="sr-Cyrl-RS" sz="2000" dirty="0" smtClean="0"/>
              <a:t>и</a:t>
            </a:r>
            <a:r>
              <a:rPr lang="sr-Latn-RS" sz="2000" dirty="0" smtClean="0"/>
              <a:t> </a:t>
            </a:r>
            <a:r>
              <a:rPr lang="sr-Cyrl-RS" sz="2000" dirty="0" smtClean="0"/>
              <a:t>вредности</a:t>
            </a:r>
            <a:r>
              <a:rPr lang="sr-Latn-RS" sz="2000" dirty="0" smtClean="0"/>
              <a:t>)</a:t>
            </a:r>
          </a:p>
          <a:p>
            <a:r>
              <a:rPr lang="sr-Cyrl-RS" sz="2000" dirty="0" smtClean="0"/>
              <a:t>Стечени</a:t>
            </a:r>
            <a:r>
              <a:rPr lang="sr-Latn-RS" sz="2000" dirty="0" smtClean="0"/>
              <a:t> </a:t>
            </a:r>
            <a:r>
              <a:rPr lang="sr-Cyrl-RS" sz="2000" dirty="0" smtClean="0"/>
              <a:t>хендикеп</a:t>
            </a:r>
            <a:r>
              <a:rPr lang="sr-Latn-RS" sz="2000" dirty="0" smtClean="0"/>
              <a:t>-</a:t>
            </a:r>
            <a:r>
              <a:rPr lang="sr-Cyrl-RS" sz="2000" dirty="0" smtClean="0"/>
              <a:t>потребно</a:t>
            </a:r>
            <a:r>
              <a:rPr lang="sr-Latn-RS" sz="2000" dirty="0" smtClean="0"/>
              <a:t> </a:t>
            </a:r>
            <a:r>
              <a:rPr lang="sr-Cyrl-RS" sz="2000" dirty="0" smtClean="0"/>
              <a:t>је</a:t>
            </a:r>
            <a:r>
              <a:rPr lang="sr-Latn-RS" sz="2000" dirty="0" smtClean="0"/>
              <a:t> </a:t>
            </a:r>
            <a:r>
              <a:rPr lang="sr-Cyrl-RS" sz="2000" dirty="0" smtClean="0"/>
              <a:t>веома</a:t>
            </a:r>
            <a:r>
              <a:rPr lang="sr-Latn-RS" sz="2000" dirty="0" smtClean="0"/>
              <a:t> </a:t>
            </a:r>
            <a:r>
              <a:rPr lang="sr-Cyrl-RS" sz="2000" dirty="0" smtClean="0"/>
              <a:t>много</a:t>
            </a:r>
            <a:r>
              <a:rPr lang="sr-Latn-RS" sz="2000" dirty="0" smtClean="0"/>
              <a:t> </a:t>
            </a:r>
            <a:r>
              <a:rPr lang="sr-Cyrl-RS" sz="2000" dirty="0" smtClean="0"/>
              <a:t>времена</a:t>
            </a:r>
            <a:r>
              <a:rPr lang="sr-Latn-RS" sz="2000" dirty="0" smtClean="0"/>
              <a:t> </a:t>
            </a:r>
            <a:r>
              <a:rPr lang="sr-Cyrl-RS" sz="2000" dirty="0" smtClean="0"/>
              <a:t>да</a:t>
            </a:r>
            <a:r>
              <a:rPr lang="sr-Latn-RS" sz="2000" dirty="0" smtClean="0"/>
              <a:t> </a:t>
            </a:r>
            <a:r>
              <a:rPr lang="sr-Cyrl-RS" sz="2000" dirty="0" smtClean="0"/>
              <a:t>се</a:t>
            </a:r>
            <a:r>
              <a:rPr lang="sr-Latn-RS" sz="2000" dirty="0" smtClean="0"/>
              <a:t> </a:t>
            </a:r>
            <a:r>
              <a:rPr lang="sr-Cyrl-RS" sz="2000" dirty="0" smtClean="0"/>
              <a:t>јединка</a:t>
            </a:r>
            <a:r>
              <a:rPr lang="sr-Latn-RS" sz="2000" dirty="0" smtClean="0"/>
              <a:t> </a:t>
            </a:r>
            <a:r>
              <a:rPr lang="sr-Cyrl-RS" sz="2000" dirty="0" smtClean="0"/>
              <a:t>адаптира</a:t>
            </a:r>
            <a:r>
              <a:rPr lang="sr-Latn-RS" sz="2000" dirty="0" smtClean="0"/>
              <a:t>  </a:t>
            </a:r>
            <a:r>
              <a:rPr lang="sr-Cyrl-RS" sz="2000" dirty="0" smtClean="0"/>
              <a:t>и</a:t>
            </a:r>
            <a:r>
              <a:rPr lang="sr-Latn-RS" sz="2000" dirty="0" smtClean="0"/>
              <a:t> </a:t>
            </a:r>
            <a:r>
              <a:rPr lang="sr-Cyrl-RS" sz="2000" dirty="0" smtClean="0"/>
              <a:t>прихвати</a:t>
            </a:r>
            <a:r>
              <a:rPr lang="sr-Latn-RS" sz="2000" dirty="0" smtClean="0"/>
              <a:t> </a:t>
            </a:r>
            <a:r>
              <a:rPr lang="sr-Cyrl-RS" sz="2000" dirty="0" smtClean="0"/>
              <a:t>своје</a:t>
            </a:r>
            <a:r>
              <a:rPr lang="sr-Latn-RS" sz="2000" dirty="0" smtClean="0"/>
              <a:t> </a:t>
            </a:r>
            <a:r>
              <a:rPr lang="sr-Cyrl-RS" sz="2000" dirty="0" smtClean="0"/>
              <a:t>ново</a:t>
            </a:r>
            <a:r>
              <a:rPr lang="sr-Latn-RS" sz="2000" dirty="0" smtClean="0"/>
              <a:t> </a:t>
            </a:r>
            <a:r>
              <a:rPr lang="sr-Cyrl-RS" sz="2000" dirty="0" smtClean="0"/>
              <a:t>стање</a:t>
            </a:r>
            <a:r>
              <a:rPr lang="sr-Latn-RS" sz="2000" dirty="0" smtClean="0"/>
              <a:t>(</a:t>
            </a:r>
            <a:r>
              <a:rPr lang="sr-Cyrl-RS" sz="2000" dirty="0" smtClean="0"/>
              <a:t>честе</a:t>
            </a:r>
            <a:r>
              <a:rPr lang="sr-Latn-RS" sz="2000" dirty="0" smtClean="0"/>
              <a:t> </a:t>
            </a:r>
            <a:r>
              <a:rPr lang="sr-Cyrl-RS" sz="2000" dirty="0" smtClean="0"/>
              <a:t>емоционалне</a:t>
            </a:r>
            <a:r>
              <a:rPr lang="sr-Latn-RS" sz="2000" dirty="0" smtClean="0"/>
              <a:t> </a:t>
            </a:r>
            <a:r>
              <a:rPr lang="sr-Cyrl-RS" sz="2000" dirty="0" smtClean="0"/>
              <a:t>осцилације</a:t>
            </a:r>
            <a:r>
              <a:rPr lang="sr-Latn-RS" sz="2000" dirty="0" smtClean="0"/>
              <a:t>,</a:t>
            </a:r>
            <a:r>
              <a:rPr lang="sr-Cyrl-RS" sz="2000" dirty="0" smtClean="0"/>
              <a:t>бурне</a:t>
            </a:r>
            <a:r>
              <a:rPr lang="sr-Latn-RS" sz="2000" dirty="0" smtClean="0"/>
              <a:t> </a:t>
            </a:r>
            <a:r>
              <a:rPr lang="sr-Cyrl-RS" sz="2000" dirty="0" smtClean="0"/>
              <a:t>реакције</a:t>
            </a:r>
            <a:r>
              <a:rPr lang="sr-Latn-RS" sz="2000" dirty="0" smtClean="0"/>
              <a:t> </a:t>
            </a:r>
            <a:r>
              <a:rPr lang="sr-Cyrl-RS" sz="2000" dirty="0" smtClean="0"/>
              <a:t>на</a:t>
            </a:r>
            <a:r>
              <a:rPr lang="sr-Latn-RS" sz="2000" dirty="0" smtClean="0"/>
              <a:t> </a:t>
            </a:r>
            <a:r>
              <a:rPr lang="sr-Cyrl-RS" sz="2000" dirty="0" smtClean="0"/>
              <a:t>ново</a:t>
            </a:r>
            <a:r>
              <a:rPr lang="sr-Latn-RS" sz="2000" dirty="0" smtClean="0"/>
              <a:t> </a:t>
            </a:r>
            <a:r>
              <a:rPr lang="sr-Cyrl-RS" sz="2000" dirty="0" smtClean="0"/>
              <a:t>стање</a:t>
            </a:r>
            <a:r>
              <a:rPr lang="sr-Latn-RS" sz="2000" dirty="0" smtClean="0"/>
              <a:t>,</a:t>
            </a:r>
            <a:r>
              <a:rPr lang="sr-Cyrl-RS" sz="2000" dirty="0" err="1" smtClean="0"/>
              <a:t>суицидалне</a:t>
            </a:r>
            <a:r>
              <a:rPr lang="sr-Latn-RS" sz="2000" dirty="0" smtClean="0"/>
              <a:t> </a:t>
            </a:r>
            <a:r>
              <a:rPr lang="sr-Cyrl-RS" sz="2000" dirty="0" smtClean="0"/>
              <a:t>тенденције</a:t>
            </a:r>
            <a:r>
              <a:rPr lang="sr-Latn-RS" sz="2000" dirty="0" smtClean="0"/>
              <a:t>...)</a:t>
            </a:r>
          </a:p>
        </p:txBody>
      </p:sp>
      <p:pic>
        <p:nvPicPr>
          <p:cNvPr id="5" name="Content Placeholder 4" descr="invaliditet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257800" y="3048000"/>
            <a:ext cx="3371850" cy="2347119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376"/>
    </mc:Choice>
    <mc:Fallback xmlns="">
      <p:transition spd="slow" advTm="46376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Етички</a:t>
            </a:r>
            <a:r>
              <a:rPr lang="sr-Latn-RS" dirty="0" smtClean="0"/>
              <a:t> </a:t>
            </a:r>
            <a:r>
              <a:rPr lang="sr-Cyrl-RS" dirty="0" smtClean="0"/>
              <a:t>став</a:t>
            </a:r>
            <a:r>
              <a:rPr lang="sr-Latn-RS" dirty="0" smtClean="0"/>
              <a:t> </a:t>
            </a:r>
            <a:r>
              <a:rPr lang="sr-Cyrl-RS" dirty="0" smtClean="0"/>
              <a:t>према</a:t>
            </a:r>
            <a:r>
              <a:rPr lang="sr-Latn-RS" dirty="0" smtClean="0"/>
              <a:t> </a:t>
            </a:r>
            <a:r>
              <a:rPr lang="sr-Cyrl-RS" dirty="0" smtClean="0"/>
              <a:t>особама</a:t>
            </a:r>
            <a:r>
              <a:rPr lang="sr-Latn-RS" dirty="0" smtClean="0"/>
              <a:t> </a:t>
            </a:r>
            <a:r>
              <a:rPr lang="sr-Cyrl-RS" dirty="0" smtClean="0"/>
              <a:t>са</a:t>
            </a:r>
            <a:r>
              <a:rPr lang="sr-Latn-RS" dirty="0" smtClean="0"/>
              <a:t> </a:t>
            </a:r>
            <a:r>
              <a:rPr lang="sr-Cyrl-RS" dirty="0" smtClean="0"/>
              <a:t>инвалидитетом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RS" dirty="0" smtClean="0">
                <a:solidFill>
                  <a:srgbClr val="C00000"/>
                </a:solidFill>
              </a:rPr>
              <a:t>Здравствени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радник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ни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једног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тренутка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не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сме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да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заборави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да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треба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да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зрачи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оптимизмом</a:t>
            </a:r>
            <a:r>
              <a:rPr lang="sr-Latn-RS" dirty="0" smtClean="0">
                <a:solidFill>
                  <a:srgbClr val="C00000"/>
                </a:solidFill>
              </a:rPr>
              <a:t>,</a:t>
            </a:r>
            <a:r>
              <a:rPr lang="sr-Cyrl-RS" dirty="0" smtClean="0">
                <a:solidFill>
                  <a:srgbClr val="C00000"/>
                </a:solidFill>
              </a:rPr>
              <a:t>надом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и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вером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у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значајан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опоравак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хендикепиране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особе</a:t>
            </a:r>
            <a:r>
              <a:rPr lang="sr-Latn-RS" dirty="0" smtClean="0">
                <a:solidFill>
                  <a:srgbClr val="C00000"/>
                </a:solidFill>
              </a:rPr>
              <a:t>;</a:t>
            </a:r>
            <a:r>
              <a:rPr lang="sr-Cyrl-RS" dirty="0" smtClean="0">
                <a:solidFill>
                  <a:srgbClr val="C00000"/>
                </a:solidFill>
              </a:rPr>
              <a:t>да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успостави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психолошку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блискост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због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евентуалне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прикраћености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за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нова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познанства</a:t>
            </a:r>
            <a:r>
              <a:rPr lang="sr-Latn-RS" dirty="0" smtClean="0">
                <a:solidFill>
                  <a:srgbClr val="C00000"/>
                </a:solidFill>
              </a:rPr>
              <a:t>... )</a:t>
            </a:r>
          </a:p>
          <a:p>
            <a:r>
              <a:rPr lang="sr-Cyrl-RS" dirty="0" smtClean="0">
                <a:solidFill>
                  <a:srgbClr val="C00000"/>
                </a:solidFill>
              </a:rPr>
              <a:t>Здравствени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радник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треба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да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упорно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и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предано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ради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на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просвећивању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опште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популације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у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вези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са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инвалидитетом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како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би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се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даље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хуманизовао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и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олакшао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живот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хендикепираним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особама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690"/>
    </mc:Choice>
    <mc:Fallback xmlns="">
      <p:transition spd="slow" advTm="3869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dirty="0" smtClean="0"/>
              <a:t>Предрасуде</a:t>
            </a:r>
            <a:r>
              <a:rPr lang="sr-Latn-RS" sz="3600" dirty="0" smtClean="0"/>
              <a:t> </a:t>
            </a:r>
            <a:r>
              <a:rPr lang="sr-Cyrl-RS" sz="3600" dirty="0" smtClean="0"/>
              <a:t>и</a:t>
            </a:r>
            <a:r>
              <a:rPr lang="sr-Latn-RS" sz="3600" dirty="0" smtClean="0"/>
              <a:t> </a:t>
            </a:r>
            <a:r>
              <a:rPr lang="sr-Cyrl-RS" sz="3600" dirty="0" smtClean="0"/>
              <a:t>дискриминација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Cyrl-RS" dirty="0" smtClean="0"/>
              <a:t>Једно</a:t>
            </a:r>
            <a:r>
              <a:rPr lang="sr-Latn-RS" dirty="0" smtClean="0"/>
              <a:t> </a:t>
            </a:r>
            <a:r>
              <a:rPr lang="sr-Cyrl-RS" dirty="0" smtClean="0"/>
              <a:t>од</a:t>
            </a:r>
            <a:r>
              <a:rPr lang="sr-Latn-RS" dirty="0" smtClean="0"/>
              <a:t> </a:t>
            </a:r>
            <a:r>
              <a:rPr lang="sr-Cyrl-RS" dirty="0" smtClean="0"/>
              <a:t>значајних</a:t>
            </a:r>
            <a:r>
              <a:rPr lang="sr-Latn-RS" dirty="0" smtClean="0"/>
              <a:t> </a:t>
            </a:r>
            <a:r>
              <a:rPr lang="sr-Cyrl-RS" dirty="0" smtClean="0"/>
              <a:t>етичких</a:t>
            </a:r>
            <a:r>
              <a:rPr lang="sr-Latn-RS" dirty="0" smtClean="0"/>
              <a:t> </a:t>
            </a:r>
            <a:r>
              <a:rPr lang="sr-Cyrl-RS" dirty="0" smtClean="0"/>
              <a:t>достигнућа</a:t>
            </a:r>
            <a:r>
              <a:rPr lang="sr-Latn-RS" dirty="0" smtClean="0"/>
              <a:t> </a:t>
            </a:r>
            <a:r>
              <a:rPr lang="sr-Cyrl-RS" dirty="0" smtClean="0"/>
              <a:t>медицине</a:t>
            </a:r>
            <a:r>
              <a:rPr lang="sr-Latn-RS" dirty="0" smtClean="0"/>
              <a:t> </a:t>
            </a:r>
            <a:r>
              <a:rPr lang="sr-Cyrl-RS" dirty="0" smtClean="0"/>
              <a:t>представља</a:t>
            </a:r>
            <a:r>
              <a:rPr lang="sr-Latn-RS" dirty="0" smtClean="0"/>
              <a:t> </a:t>
            </a:r>
            <a:r>
              <a:rPr lang="sr-Cyrl-RS" dirty="0" smtClean="0"/>
              <a:t>начело</a:t>
            </a:r>
            <a:r>
              <a:rPr lang="sr-Latn-RS" dirty="0" smtClean="0"/>
              <a:t> </a:t>
            </a:r>
            <a:r>
              <a:rPr lang="sr-Cyrl-RS" dirty="0" smtClean="0"/>
              <a:t>да</a:t>
            </a:r>
            <a:r>
              <a:rPr lang="sr-Latn-RS" dirty="0" smtClean="0"/>
              <a:t> </a:t>
            </a:r>
            <a:r>
              <a:rPr lang="sr-Cyrl-RS" dirty="0" smtClean="0"/>
              <a:t>болеснике</a:t>
            </a:r>
            <a:r>
              <a:rPr lang="sr-Latn-RS" dirty="0" smtClean="0"/>
              <a:t> </a:t>
            </a:r>
            <a:r>
              <a:rPr lang="sr-Cyrl-RS" dirty="0" smtClean="0"/>
              <a:t>треба</a:t>
            </a:r>
            <a:r>
              <a:rPr lang="sr-Latn-RS" dirty="0" smtClean="0"/>
              <a:t> </a:t>
            </a:r>
            <a:r>
              <a:rPr lang="sr-Cyrl-RS" dirty="0" smtClean="0"/>
              <a:t>лечити</a:t>
            </a:r>
            <a:r>
              <a:rPr lang="sr-Latn-RS" dirty="0" smtClean="0"/>
              <a:t> </a:t>
            </a:r>
            <a:r>
              <a:rPr lang="sr-Cyrl-RS" dirty="0" err="1" smtClean="0"/>
              <a:t>назависно</a:t>
            </a:r>
            <a:r>
              <a:rPr lang="sr-Latn-RS" dirty="0" smtClean="0"/>
              <a:t> </a:t>
            </a:r>
            <a:r>
              <a:rPr lang="sr-Cyrl-RS" dirty="0" smtClean="0"/>
              <a:t>од</a:t>
            </a:r>
            <a:r>
              <a:rPr lang="sr-Latn-RS" dirty="0" smtClean="0"/>
              <a:t> </a:t>
            </a:r>
            <a:r>
              <a:rPr lang="sr-Cyrl-RS" dirty="0" smtClean="0"/>
              <a:t>расе</a:t>
            </a:r>
            <a:r>
              <a:rPr lang="sr-Latn-RS" dirty="0" smtClean="0"/>
              <a:t>, </a:t>
            </a:r>
            <a:r>
              <a:rPr lang="sr-Cyrl-RS" dirty="0" smtClean="0"/>
              <a:t>религије</a:t>
            </a:r>
            <a:r>
              <a:rPr lang="sr-Latn-RS" dirty="0" smtClean="0"/>
              <a:t>,</a:t>
            </a:r>
            <a:r>
              <a:rPr lang="sr-Cyrl-RS" dirty="0" smtClean="0"/>
              <a:t>пола</a:t>
            </a:r>
            <a:r>
              <a:rPr lang="sr-Latn-RS" dirty="0" smtClean="0"/>
              <a:t> </a:t>
            </a:r>
            <a:r>
              <a:rPr lang="sr-Cyrl-RS" dirty="0" smtClean="0"/>
              <a:t>и</a:t>
            </a:r>
            <a:r>
              <a:rPr lang="sr-Latn-RS" dirty="0" smtClean="0"/>
              <a:t> </a:t>
            </a:r>
            <a:r>
              <a:rPr lang="sr-Cyrl-RS" dirty="0" smtClean="0"/>
              <a:t>националности</a:t>
            </a:r>
            <a:endParaRPr lang="sr-Latn-RS" dirty="0" smtClean="0"/>
          </a:p>
          <a:p>
            <a:r>
              <a:rPr lang="sr-Cyrl-RS" dirty="0" smtClean="0"/>
              <a:t>Поједини</a:t>
            </a:r>
            <a:r>
              <a:rPr lang="sr-Latn-RS" dirty="0" smtClean="0"/>
              <a:t> </a:t>
            </a:r>
            <a:r>
              <a:rPr lang="sr-Cyrl-RS" dirty="0" smtClean="0"/>
              <a:t>здравствени</a:t>
            </a:r>
            <a:r>
              <a:rPr lang="sr-Latn-RS" dirty="0" smtClean="0"/>
              <a:t> </a:t>
            </a:r>
            <a:r>
              <a:rPr lang="sr-Cyrl-RS" dirty="0" smtClean="0"/>
              <a:t>радници</a:t>
            </a:r>
            <a:r>
              <a:rPr lang="sr-Latn-RS" dirty="0" smtClean="0"/>
              <a:t> ,</a:t>
            </a:r>
            <a:r>
              <a:rPr lang="sr-Cyrl-RS" dirty="0" smtClean="0"/>
              <a:t>ипак</a:t>
            </a:r>
            <a:r>
              <a:rPr lang="sr-Latn-RS" dirty="0" smtClean="0"/>
              <a:t> </a:t>
            </a:r>
            <a:r>
              <a:rPr lang="sr-Cyrl-RS" dirty="0" smtClean="0"/>
              <a:t>могу</a:t>
            </a:r>
            <a:r>
              <a:rPr lang="sr-Latn-RS" dirty="0" smtClean="0"/>
              <a:t> </a:t>
            </a:r>
            <a:r>
              <a:rPr lang="sr-Cyrl-RS" dirty="0" smtClean="0"/>
              <a:t>имати</a:t>
            </a:r>
            <a:r>
              <a:rPr lang="sr-Latn-RS" dirty="0" smtClean="0"/>
              <a:t> </a:t>
            </a:r>
            <a:r>
              <a:rPr lang="sr-Cyrl-RS" dirty="0" smtClean="0"/>
              <a:t>веровања</a:t>
            </a:r>
            <a:r>
              <a:rPr lang="sr-Latn-RS" dirty="0" smtClean="0"/>
              <a:t> </a:t>
            </a:r>
            <a:r>
              <a:rPr lang="sr-Cyrl-RS" dirty="0" smtClean="0"/>
              <a:t>и</a:t>
            </a:r>
            <a:r>
              <a:rPr lang="sr-Latn-RS" dirty="0" smtClean="0"/>
              <a:t> </a:t>
            </a:r>
            <a:r>
              <a:rPr lang="sr-Cyrl-RS" dirty="0" smtClean="0"/>
              <a:t>вредности</a:t>
            </a:r>
            <a:r>
              <a:rPr lang="sr-Latn-RS" dirty="0" smtClean="0"/>
              <a:t> </a:t>
            </a:r>
            <a:r>
              <a:rPr lang="sr-Cyrl-RS" dirty="0" smtClean="0"/>
              <a:t>које</a:t>
            </a:r>
            <a:r>
              <a:rPr lang="sr-Latn-RS" dirty="0" smtClean="0"/>
              <a:t> </a:t>
            </a:r>
            <a:r>
              <a:rPr lang="sr-Cyrl-RS" dirty="0" smtClean="0"/>
              <a:t>доводе</a:t>
            </a:r>
            <a:r>
              <a:rPr lang="sr-Latn-RS" dirty="0" smtClean="0"/>
              <a:t> </a:t>
            </a:r>
            <a:r>
              <a:rPr lang="sr-Cyrl-RS" dirty="0" smtClean="0"/>
              <a:t>до</a:t>
            </a:r>
            <a:r>
              <a:rPr lang="sr-Latn-RS" dirty="0" smtClean="0"/>
              <a:t> </a:t>
            </a:r>
            <a:r>
              <a:rPr lang="sr-Cyrl-RS" dirty="0" smtClean="0"/>
              <a:t>предрасуда</a:t>
            </a:r>
            <a:r>
              <a:rPr lang="sr-Latn-RS" dirty="0" smtClean="0"/>
              <a:t> </a:t>
            </a:r>
            <a:r>
              <a:rPr lang="sr-Cyrl-RS" dirty="0" smtClean="0"/>
              <a:t>и</a:t>
            </a:r>
            <a:r>
              <a:rPr lang="sr-Latn-RS" dirty="0" smtClean="0"/>
              <a:t> </a:t>
            </a:r>
            <a:r>
              <a:rPr lang="sr-Cyrl-RS" dirty="0" err="1" smtClean="0"/>
              <a:t>дискриминишућих</a:t>
            </a:r>
            <a:r>
              <a:rPr lang="sr-Latn-RS" dirty="0" smtClean="0"/>
              <a:t> </a:t>
            </a:r>
            <a:r>
              <a:rPr lang="sr-Cyrl-RS" dirty="0" smtClean="0"/>
              <a:t>оцена</a:t>
            </a:r>
            <a:r>
              <a:rPr lang="sr-Latn-RS" dirty="0" smtClean="0"/>
              <a:t> </a:t>
            </a:r>
            <a:r>
              <a:rPr lang="sr-Cyrl-RS" dirty="0" smtClean="0"/>
              <a:t>о</a:t>
            </a:r>
            <a:r>
              <a:rPr lang="sr-Latn-RS" dirty="0" smtClean="0"/>
              <a:t> </a:t>
            </a:r>
            <a:r>
              <a:rPr lang="sr-Cyrl-RS" dirty="0" smtClean="0"/>
              <a:t>извесним</a:t>
            </a:r>
            <a:r>
              <a:rPr lang="sr-Latn-RS" dirty="0" smtClean="0"/>
              <a:t> </a:t>
            </a:r>
            <a:r>
              <a:rPr lang="sr-Cyrl-RS" dirty="0" smtClean="0"/>
              <a:t>особама</a:t>
            </a:r>
            <a:r>
              <a:rPr lang="sr-Latn-RS" dirty="0" smtClean="0"/>
              <a:t> </a:t>
            </a:r>
            <a:r>
              <a:rPr lang="sr-Cyrl-RS" dirty="0" smtClean="0"/>
              <a:t>или</a:t>
            </a:r>
            <a:r>
              <a:rPr lang="sr-Latn-RS" dirty="0" smtClean="0"/>
              <a:t> </a:t>
            </a:r>
            <a:r>
              <a:rPr lang="sr-Cyrl-RS" dirty="0" smtClean="0"/>
              <a:t>типовима</a:t>
            </a:r>
            <a:r>
              <a:rPr lang="sr-Latn-RS" dirty="0" smtClean="0"/>
              <a:t> </a:t>
            </a:r>
            <a:r>
              <a:rPr lang="sr-Cyrl-RS" dirty="0" smtClean="0"/>
              <a:t>особа</a:t>
            </a:r>
            <a:endParaRPr lang="sr-Latn-RS" dirty="0" smtClean="0"/>
          </a:p>
        </p:txBody>
      </p:sp>
      <p:pic>
        <p:nvPicPr>
          <p:cNvPr id="5" name="Content Placeholder 4" descr="migranti 2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243512" y="2209800"/>
            <a:ext cx="3290888" cy="2453481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682"/>
    </mc:Choice>
    <mc:Fallback xmlns="">
      <p:transition spd="slow" advTm="32682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Предрасуде</a:t>
            </a:r>
            <a:r>
              <a:rPr lang="sr-Latn-RS" dirty="0" smtClean="0"/>
              <a:t> </a:t>
            </a:r>
            <a:r>
              <a:rPr lang="sr-Cyrl-RS" dirty="0" smtClean="0"/>
              <a:t>и</a:t>
            </a:r>
            <a:r>
              <a:rPr lang="sr-Latn-RS" dirty="0" smtClean="0"/>
              <a:t> </a:t>
            </a:r>
            <a:r>
              <a:rPr lang="sr-Cyrl-RS" dirty="0" smtClean="0"/>
              <a:t>дискриминација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А</a:t>
            </a:r>
            <a:r>
              <a:rPr lang="sr-Latn-RS" sz="2800" dirty="0" smtClean="0"/>
              <a:t>)</a:t>
            </a:r>
            <a:r>
              <a:rPr lang="sr-Cyrl-RS" sz="2800" dirty="0" smtClean="0"/>
              <a:t>расне</a:t>
            </a:r>
            <a:r>
              <a:rPr lang="sr-Latn-RS" sz="2800" dirty="0" smtClean="0"/>
              <a:t> </a:t>
            </a:r>
            <a:r>
              <a:rPr lang="sr-Cyrl-RS" sz="2800" dirty="0" smtClean="0"/>
              <a:t>предрасуде</a:t>
            </a:r>
            <a:r>
              <a:rPr lang="sr-Latn-RS" sz="2800" dirty="0" smtClean="0"/>
              <a:t>:</a:t>
            </a:r>
          </a:p>
          <a:p>
            <a:pPr marL="0" indent="0">
              <a:buNone/>
            </a:pPr>
            <a:r>
              <a:rPr lang="sr-Latn-RS" sz="2800" dirty="0" smtClean="0"/>
              <a:t>-</a:t>
            </a:r>
            <a:r>
              <a:rPr lang="sr-Cyrl-RS" sz="2800" dirty="0" smtClean="0"/>
              <a:t>етички</a:t>
            </a:r>
            <a:r>
              <a:rPr lang="sr-Latn-RS" sz="2800" dirty="0" smtClean="0"/>
              <a:t> </a:t>
            </a:r>
            <a:r>
              <a:rPr lang="sr-Cyrl-RS" sz="2800" dirty="0" smtClean="0"/>
              <a:t>је</a:t>
            </a:r>
            <a:r>
              <a:rPr lang="sr-Latn-RS" sz="2800" dirty="0" smtClean="0"/>
              <a:t> </a:t>
            </a:r>
            <a:r>
              <a:rPr lang="sr-Cyrl-RS" sz="2800" dirty="0" smtClean="0"/>
              <a:t>значајно</a:t>
            </a:r>
            <a:r>
              <a:rPr lang="sr-Latn-RS" sz="2800" dirty="0" smtClean="0"/>
              <a:t> </a:t>
            </a:r>
            <a:r>
              <a:rPr lang="sr-Cyrl-RS" sz="2800" dirty="0" smtClean="0"/>
              <a:t>да</a:t>
            </a:r>
            <a:r>
              <a:rPr lang="sr-Latn-RS" sz="2800" dirty="0" smtClean="0"/>
              <a:t> </a:t>
            </a:r>
            <a:r>
              <a:rPr lang="sr-Cyrl-RS" sz="2800" dirty="0" smtClean="0"/>
              <a:t>се</a:t>
            </a:r>
            <a:r>
              <a:rPr lang="sr-Latn-RS" sz="2800" dirty="0" smtClean="0"/>
              <a:t> </a:t>
            </a:r>
            <a:r>
              <a:rPr lang="sr-Cyrl-RS" sz="2800" dirty="0" smtClean="0"/>
              <a:t>ове</a:t>
            </a:r>
            <a:r>
              <a:rPr lang="sr-Latn-RS" sz="2800" dirty="0" smtClean="0"/>
              <a:t> </a:t>
            </a:r>
            <a:r>
              <a:rPr lang="sr-Cyrl-RS" sz="2800" dirty="0" smtClean="0"/>
              <a:t>предрасуде</a:t>
            </a:r>
            <a:r>
              <a:rPr lang="sr-Latn-RS" sz="2800" dirty="0" smtClean="0"/>
              <a:t>  </a:t>
            </a:r>
            <a:r>
              <a:rPr lang="sr-Cyrl-RS" sz="2800" dirty="0" smtClean="0"/>
              <a:t>идентификују</a:t>
            </a:r>
            <a:r>
              <a:rPr lang="sr-Latn-RS" sz="2800" dirty="0" smtClean="0"/>
              <a:t> </a:t>
            </a:r>
            <a:r>
              <a:rPr lang="sr-Cyrl-RS" sz="2800" dirty="0" smtClean="0"/>
              <a:t>и</a:t>
            </a:r>
            <a:r>
              <a:rPr lang="sr-Latn-RS" sz="2800" dirty="0" smtClean="0"/>
              <a:t> </a:t>
            </a:r>
            <a:r>
              <a:rPr lang="sr-Cyrl-RS" sz="2800" dirty="0" smtClean="0"/>
              <a:t>уклоне</a:t>
            </a:r>
            <a:r>
              <a:rPr lang="sr-Latn-RS" sz="2800" dirty="0" smtClean="0"/>
              <a:t> </a:t>
            </a:r>
            <a:r>
              <a:rPr lang="sr-Cyrl-RS" sz="2800" dirty="0" smtClean="0"/>
              <a:t>из</a:t>
            </a:r>
            <a:r>
              <a:rPr lang="sr-Latn-RS" sz="2800" dirty="0" smtClean="0"/>
              <a:t> </a:t>
            </a:r>
            <a:r>
              <a:rPr lang="sr-Cyrl-RS" sz="2800" dirty="0" smtClean="0"/>
              <a:t>клиничког</a:t>
            </a:r>
            <a:r>
              <a:rPr lang="sr-Latn-RS" sz="2800" dirty="0" smtClean="0"/>
              <a:t> </a:t>
            </a:r>
            <a:r>
              <a:rPr lang="sr-Cyrl-RS" sz="2800" dirty="0" smtClean="0"/>
              <a:t>одлучивања</a:t>
            </a:r>
            <a:r>
              <a:rPr lang="sr-Latn-RS" sz="2800" dirty="0" smtClean="0"/>
              <a:t> (</a:t>
            </a:r>
            <a:r>
              <a:rPr lang="sr-Cyrl-RS" sz="2800" dirty="0" smtClean="0"/>
              <a:t>многобројне</a:t>
            </a:r>
            <a:r>
              <a:rPr lang="sr-Latn-RS" sz="2800" dirty="0" smtClean="0"/>
              <a:t> </a:t>
            </a:r>
            <a:r>
              <a:rPr lang="sr-Cyrl-RS" sz="2800" dirty="0" smtClean="0"/>
              <a:t>студије</a:t>
            </a:r>
            <a:r>
              <a:rPr lang="sr-Latn-RS" sz="2800" dirty="0" smtClean="0"/>
              <a:t> </a:t>
            </a:r>
            <a:r>
              <a:rPr lang="sr-Cyrl-RS" sz="2800" dirty="0" smtClean="0"/>
              <a:t>откривају</a:t>
            </a:r>
            <a:r>
              <a:rPr lang="sr-Latn-RS" sz="2800" dirty="0" smtClean="0"/>
              <a:t> </a:t>
            </a:r>
            <a:r>
              <a:rPr lang="sr-Cyrl-RS" sz="2800" dirty="0" smtClean="0"/>
              <a:t>да</a:t>
            </a:r>
            <a:r>
              <a:rPr lang="sr-Latn-RS" sz="2800" dirty="0" smtClean="0"/>
              <a:t> </a:t>
            </a:r>
            <a:r>
              <a:rPr lang="sr-Cyrl-RS" sz="2800" dirty="0" smtClean="0"/>
              <a:t>ове</a:t>
            </a:r>
            <a:r>
              <a:rPr lang="sr-Latn-RS" sz="2800" dirty="0" smtClean="0"/>
              <a:t> </a:t>
            </a:r>
            <a:r>
              <a:rPr lang="sr-Cyrl-RS" sz="2800" dirty="0" smtClean="0"/>
              <a:t>групе</a:t>
            </a:r>
            <a:r>
              <a:rPr lang="sr-Latn-RS" sz="2800" dirty="0" smtClean="0"/>
              <a:t> </a:t>
            </a:r>
            <a:r>
              <a:rPr lang="sr-Cyrl-RS" sz="2800" dirty="0" smtClean="0"/>
              <a:t>добијају</a:t>
            </a:r>
            <a:r>
              <a:rPr lang="sr-Latn-RS" sz="2800" dirty="0" smtClean="0"/>
              <a:t>  </a:t>
            </a:r>
            <a:r>
              <a:rPr lang="sr-Cyrl-RS" sz="2800" dirty="0" smtClean="0"/>
              <a:t>нижи</a:t>
            </a:r>
            <a:r>
              <a:rPr lang="sr-Latn-RS" sz="2800" dirty="0" smtClean="0"/>
              <a:t> </a:t>
            </a:r>
            <a:r>
              <a:rPr lang="sr-Cyrl-RS" sz="2800" dirty="0" smtClean="0"/>
              <a:t>квалитет</a:t>
            </a:r>
            <a:r>
              <a:rPr lang="sr-Latn-RS" sz="2800" dirty="0" smtClean="0"/>
              <a:t> </a:t>
            </a:r>
            <a:r>
              <a:rPr lang="sr-Cyrl-RS" sz="2800" dirty="0" smtClean="0"/>
              <a:t>здравствене</a:t>
            </a:r>
            <a:r>
              <a:rPr lang="sr-Latn-RS" sz="2800" dirty="0" smtClean="0"/>
              <a:t> </a:t>
            </a:r>
            <a:r>
              <a:rPr lang="sr-Cyrl-RS" sz="2800" dirty="0" smtClean="0"/>
              <a:t>неге</a:t>
            </a:r>
            <a:r>
              <a:rPr lang="sr-Latn-RS" sz="2800" dirty="0" smtClean="0"/>
              <a:t>)</a:t>
            </a:r>
            <a:endParaRPr lang="en-US" sz="2800" dirty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3866" y="3810000"/>
            <a:ext cx="2506133" cy="2375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321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849"/>
    </mc:Choice>
    <mc:Fallback xmlns="">
      <p:transition spd="slow" advTm="16849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Етичко</a:t>
            </a:r>
            <a:r>
              <a:rPr lang="sr-Latn-RS" dirty="0" smtClean="0"/>
              <a:t> </a:t>
            </a:r>
            <a:r>
              <a:rPr lang="sr-Cyrl-RS" dirty="0" smtClean="0"/>
              <a:t>понашање</a:t>
            </a:r>
            <a:r>
              <a:rPr lang="sr-Latn-RS" dirty="0" smtClean="0"/>
              <a:t> </a:t>
            </a:r>
            <a:r>
              <a:rPr lang="sr-Cyrl-RS" dirty="0" smtClean="0"/>
              <a:t>и</a:t>
            </a:r>
            <a:r>
              <a:rPr lang="sr-Latn-RS" dirty="0" smtClean="0"/>
              <a:t> </a:t>
            </a:r>
            <a:r>
              <a:rPr lang="sr-Cyrl-RS" dirty="0" err="1" smtClean="0"/>
              <a:t>вулнерабилне</a:t>
            </a:r>
            <a:r>
              <a:rPr lang="sr-Latn-RS" dirty="0" smtClean="0"/>
              <a:t> (</a:t>
            </a:r>
            <a:r>
              <a:rPr lang="sr-Cyrl-RS" dirty="0" smtClean="0"/>
              <a:t>осетљиве</a:t>
            </a:r>
            <a:r>
              <a:rPr lang="sr-Latn-RS" dirty="0" smtClean="0"/>
              <a:t> ) </a:t>
            </a:r>
            <a:r>
              <a:rPr lang="sr-Cyrl-RS" dirty="0" smtClean="0"/>
              <a:t>групе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800" dirty="0" smtClean="0">
                <a:solidFill>
                  <a:srgbClr val="C00000"/>
                </a:solidFill>
              </a:rPr>
              <a:t>Етичко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sr-Cyrl-RS" sz="2800" dirty="0" smtClean="0">
                <a:solidFill>
                  <a:srgbClr val="C00000"/>
                </a:solidFill>
              </a:rPr>
              <a:t>понашање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sr-Cyrl-RS" sz="2800" dirty="0" smtClean="0">
                <a:solidFill>
                  <a:srgbClr val="C00000"/>
                </a:solidFill>
              </a:rPr>
              <a:t>и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sr-Cyrl-RS" sz="2800" dirty="0" smtClean="0">
                <a:solidFill>
                  <a:srgbClr val="C00000"/>
                </a:solidFill>
              </a:rPr>
              <a:t>професионална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sr-Cyrl-RS" sz="2800" dirty="0" smtClean="0">
                <a:solidFill>
                  <a:srgbClr val="C00000"/>
                </a:solidFill>
              </a:rPr>
              <a:t>одговорност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sr-Cyrl-RS" sz="2800" dirty="0" smtClean="0">
                <a:solidFill>
                  <a:srgbClr val="C00000"/>
                </a:solidFill>
              </a:rPr>
              <a:t>су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sr-Cyrl-RS" sz="2800" dirty="0" smtClean="0">
                <a:solidFill>
                  <a:srgbClr val="C00000"/>
                </a:solidFill>
              </a:rPr>
              <a:t>свакодневне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sr-Cyrl-RS" sz="2800" dirty="0" smtClean="0">
                <a:solidFill>
                  <a:srgbClr val="C00000"/>
                </a:solidFill>
              </a:rPr>
              <a:t>дужности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sr-Cyrl-RS" sz="2800" dirty="0" smtClean="0">
                <a:solidFill>
                  <a:srgbClr val="C00000"/>
                </a:solidFill>
              </a:rPr>
              <a:t>фармацеута</a:t>
            </a:r>
            <a:r>
              <a:rPr lang="en-US" sz="2800" dirty="0" smtClean="0">
                <a:solidFill>
                  <a:srgbClr val="C00000"/>
                </a:solidFill>
              </a:rPr>
              <a:t>. </a:t>
            </a:r>
            <a:endParaRPr lang="sr-Latn-RS" sz="2800" dirty="0" smtClean="0">
              <a:solidFill>
                <a:srgbClr val="C00000"/>
              </a:solidFill>
            </a:endParaRPr>
          </a:p>
          <a:p>
            <a:r>
              <a:rPr lang="sr-Cyrl-RS" sz="2800" dirty="0" smtClean="0"/>
              <a:t>Током</a:t>
            </a:r>
            <a:r>
              <a:rPr lang="en-US" sz="2800" dirty="0" smtClean="0"/>
              <a:t> </a:t>
            </a:r>
            <a:r>
              <a:rPr lang="sr-Cyrl-RS" sz="2800" dirty="0" smtClean="0"/>
              <a:t>свог</a:t>
            </a:r>
            <a:r>
              <a:rPr lang="en-US" sz="2800" dirty="0" smtClean="0"/>
              <a:t> </a:t>
            </a:r>
            <a:r>
              <a:rPr lang="sr-Cyrl-RS" sz="2800" dirty="0" smtClean="0"/>
              <a:t>рада</a:t>
            </a:r>
            <a:r>
              <a:rPr lang="en-US" sz="2800" dirty="0" smtClean="0"/>
              <a:t> </a:t>
            </a:r>
            <a:r>
              <a:rPr lang="sr-Cyrl-RS" sz="2800" dirty="0" smtClean="0"/>
              <a:t>фармацеути</a:t>
            </a:r>
            <a:r>
              <a:rPr lang="en-US" sz="2800" dirty="0" smtClean="0"/>
              <a:t> </a:t>
            </a:r>
            <a:r>
              <a:rPr lang="sr-Cyrl-RS" sz="2800" dirty="0" smtClean="0"/>
              <a:t>се</a:t>
            </a:r>
            <a:r>
              <a:rPr lang="en-US" sz="2800" dirty="0" smtClean="0"/>
              <a:t> </a:t>
            </a:r>
            <a:r>
              <a:rPr lang="sr-Cyrl-RS" sz="2800" dirty="0" smtClean="0"/>
              <a:t>сусрећу</a:t>
            </a:r>
            <a:r>
              <a:rPr lang="en-US" sz="2800" dirty="0" smtClean="0"/>
              <a:t> </a:t>
            </a:r>
            <a:r>
              <a:rPr lang="sr-Cyrl-RS" sz="2800" dirty="0" smtClean="0"/>
              <a:t>са</a:t>
            </a:r>
            <a:r>
              <a:rPr lang="en-US" sz="2800" dirty="0" smtClean="0"/>
              <a:t> </a:t>
            </a:r>
            <a:r>
              <a:rPr lang="sr-Cyrl-RS" sz="2800" dirty="0" smtClean="0"/>
              <a:t>питањима</a:t>
            </a:r>
            <a:r>
              <a:rPr lang="en-US" sz="2800" dirty="0" smtClean="0"/>
              <a:t> </a:t>
            </a:r>
            <a:r>
              <a:rPr lang="sr-Cyrl-RS" sz="2800" dirty="0" smtClean="0"/>
              <a:t>када</a:t>
            </a:r>
            <a:r>
              <a:rPr lang="en-US" sz="2800" dirty="0" smtClean="0"/>
              <a:t> </a:t>
            </a:r>
            <a:r>
              <a:rPr lang="sr-Cyrl-RS" sz="2800" dirty="0" smtClean="0"/>
              <a:t>треба</a:t>
            </a:r>
            <a:r>
              <a:rPr lang="en-US" sz="2800" dirty="0" smtClean="0"/>
              <a:t> </a:t>
            </a:r>
            <a:r>
              <a:rPr lang="sr-Cyrl-RS" sz="2800" dirty="0" smtClean="0"/>
              <a:t>одлучити</a:t>
            </a:r>
            <a:r>
              <a:rPr lang="en-US" sz="2800" dirty="0" smtClean="0"/>
              <a:t> </a:t>
            </a:r>
            <a:r>
              <a:rPr lang="sr-Cyrl-RS" sz="2800" dirty="0" smtClean="0"/>
              <a:t>шта</a:t>
            </a:r>
            <a:r>
              <a:rPr lang="en-US" sz="2800" dirty="0" smtClean="0"/>
              <a:t> </a:t>
            </a:r>
            <a:r>
              <a:rPr lang="sr-Cyrl-RS" sz="2800" dirty="0" smtClean="0"/>
              <a:t>је</a:t>
            </a:r>
            <a:r>
              <a:rPr lang="en-US" sz="2800" dirty="0" smtClean="0"/>
              <a:t> </a:t>
            </a:r>
            <a:r>
              <a:rPr lang="sr-Cyrl-RS" sz="2800" dirty="0" smtClean="0"/>
              <a:t>исправан</a:t>
            </a:r>
            <a:r>
              <a:rPr lang="en-US" sz="2800" dirty="0" smtClean="0"/>
              <a:t>, </a:t>
            </a:r>
            <a:r>
              <a:rPr lang="sr-Cyrl-RS" sz="2800" dirty="0" smtClean="0"/>
              <a:t>а</a:t>
            </a:r>
            <a:r>
              <a:rPr lang="en-US" sz="2800" dirty="0" smtClean="0"/>
              <a:t> </a:t>
            </a:r>
            <a:r>
              <a:rPr lang="sr-Cyrl-RS" sz="2800" dirty="0" smtClean="0"/>
              <a:t>шта</a:t>
            </a:r>
            <a:r>
              <a:rPr lang="en-US" sz="2800" dirty="0" smtClean="0"/>
              <a:t> </a:t>
            </a:r>
            <a:r>
              <a:rPr lang="sr-Cyrl-RS" sz="2800" dirty="0" smtClean="0"/>
              <a:t>погрешан</a:t>
            </a:r>
            <a:r>
              <a:rPr lang="en-US" sz="2800" dirty="0" smtClean="0"/>
              <a:t> </a:t>
            </a:r>
            <a:r>
              <a:rPr lang="sr-Cyrl-RS" sz="2800" dirty="0" smtClean="0"/>
              <a:t>начин</a:t>
            </a:r>
            <a:r>
              <a:rPr lang="en-US" sz="2800" dirty="0" smtClean="0"/>
              <a:t> </a:t>
            </a:r>
            <a:r>
              <a:rPr lang="sr-Cyrl-RS" sz="2800" dirty="0" smtClean="0"/>
              <a:t>реаговања</a:t>
            </a:r>
            <a:r>
              <a:rPr lang="en-US" sz="2800" dirty="0" smtClean="0"/>
              <a:t>. </a:t>
            </a:r>
            <a:endParaRPr lang="sr-Latn-RS" sz="2800" dirty="0" smtClean="0"/>
          </a:p>
          <a:p>
            <a:r>
              <a:rPr lang="sr-Cyrl-RS" sz="2800" dirty="0" smtClean="0"/>
              <a:t>Етичким</a:t>
            </a:r>
            <a:r>
              <a:rPr lang="en-US" sz="2800" dirty="0" smtClean="0"/>
              <a:t> </a:t>
            </a:r>
            <a:r>
              <a:rPr lang="sr-Cyrl-RS" sz="2800" dirty="0" smtClean="0"/>
              <a:t>питањем</a:t>
            </a:r>
            <a:r>
              <a:rPr lang="en-US" sz="2800" dirty="0" smtClean="0"/>
              <a:t> </a:t>
            </a:r>
            <a:r>
              <a:rPr lang="sr-Cyrl-RS" sz="2800" dirty="0" smtClean="0"/>
              <a:t>се</a:t>
            </a:r>
            <a:r>
              <a:rPr lang="en-US" sz="2800" dirty="0" smtClean="0"/>
              <a:t> </a:t>
            </a:r>
            <a:r>
              <a:rPr lang="sr-Cyrl-RS" sz="2800" dirty="0" smtClean="0"/>
              <a:t>може</a:t>
            </a:r>
            <a:r>
              <a:rPr lang="en-US" sz="2800" dirty="0" smtClean="0"/>
              <a:t> </a:t>
            </a:r>
            <a:r>
              <a:rPr lang="sr-Cyrl-RS" sz="2800" dirty="0" smtClean="0"/>
              <a:t>сматрати</a:t>
            </a:r>
            <a:r>
              <a:rPr lang="en-US" sz="2800" dirty="0" smtClean="0"/>
              <a:t> </a:t>
            </a:r>
            <a:r>
              <a:rPr lang="sr-Cyrl-RS" sz="2800" dirty="0" smtClean="0"/>
              <a:t>свако</a:t>
            </a:r>
            <a:r>
              <a:rPr lang="en-US" sz="2800" dirty="0" smtClean="0"/>
              <a:t> </a:t>
            </a:r>
            <a:r>
              <a:rPr lang="sr-Cyrl-RS" sz="2800" dirty="0" smtClean="0"/>
              <a:t>питање</a:t>
            </a:r>
            <a:r>
              <a:rPr lang="en-US" sz="2800" dirty="0" smtClean="0"/>
              <a:t> </a:t>
            </a:r>
            <a:r>
              <a:rPr lang="sr-Cyrl-RS" sz="2800" dirty="0" smtClean="0"/>
              <a:t>које</a:t>
            </a:r>
            <a:r>
              <a:rPr lang="en-US" sz="2800" dirty="0" smtClean="0"/>
              <a:t> </a:t>
            </a:r>
            <a:r>
              <a:rPr lang="sr-Cyrl-RS" sz="2800" dirty="0" smtClean="0"/>
              <a:t>истиче</a:t>
            </a:r>
            <a:r>
              <a:rPr lang="en-US" sz="2800" dirty="0" smtClean="0"/>
              <a:t> </a:t>
            </a:r>
            <a:r>
              <a:rPr lang="sr-Cyrl-RS" sz="2800" dirty="0" smtClean="0"/>
              <a:t>бригу</a:t>
            </a:r>
            <a:r>
              <a:rPr lang="en-US" sz="2800" dirty="0" smtClean="0"/>
              <a:t> </a:t>
            </a:r>
            <a:r>
              <a:rPr lang="sr-Cyrl-RS" sz="2800" dirty="0" smtClean="0"/>
              <a:t>о</a:t>
            </a:r>
            <a:r>
              <a:rPr lang="en-US" sz="2800" dirty="0" smtClean="0"/>
              <a:t> </a:t>
            </a:r>
            <a:r>
              <a:rPr lang="sr-Cyrl-RS" sz="2800" dirty="0" smtClean="0"/>
              <a:t>исправности</a:t>
            </a:r>
            <a:r>
              <a:rPr lang="en-US" sz="2800" dirty="0" smtClean="0"/>
              <a:t> </a:t>
            </a:r>
            <a:r>
              <a:rPr lang="sr-Cyrl-RS" sz="2800" dirty="0" smtClean="0"/>
              <a:t>нечијег</a:t>
            </a:r>
            <a:r>
              <a:rPr lang="en-US" sz="2800" dirty="0" smtClean="0"/>
              <a:t> </a:t>
            </a:r>
            <a:r>
              <a:rPr lang="sr-Cyrl-RS" sz="2800" dirty="0" smtClean="0"/>
              <a:t>понашања</a:t>
            </a:r>
            <a:r>
              <a:rPr lang="en-US" sz="2800" dirty="0" smtClean="0"/>
              <a:t> </a:t>
            </a:r>
            <a:r>
              <a:rPr lang="sr-Cyrl-RS" sz="2800" dirty="0" smtClean="0"/>
              <a:t>и</a:t>
            </a:r>
            <a:r>
              <a:rPr lang="en-US" sz="2800" dirty="0" smtClean="0"/>
              <a:t>/</a:t>
            </a:r>
            <a:r>
              <a:rPr lang="sr-Cyrl-RS" sz="2800" dirty="0" smtClean="0"/>
              <a:t>или</a:t>
            </a:r>
            <a:r>
              <a:rPr lang="en-US" sz="2800" dirty="0" smtClean="0"/>
              <a:t> </a:t>
            </a:r>
            <a:r>
              <a:rPr lang="sr-Cyrl-RS" sz="2800" dirty="0" smtClean="0"/>
              <a:t>има</a:t>
            </a:r>
            <a:r>
              <a:rPr lang="en-US" sz="2800" dirty="0" smtClean="0"/>
              <a:t> </a:t>
            </a:r>
            <a:r>
              <a:rPr lang="sr-Cyrl-RS" sz="2800" dirty="0" smtClean="0"/>
              <a:t>директан</a:t>
            </a:r>
            <a:r>
              <a:rPr lang="en-US" sz="2800" dirty="0" smtClean="0"/>
              <a:t> </a:t>
            </a:r>
            <a:r>
              <a:rPr lang="sr-Cyrl-RS" sz="2800" dirty="0" smtClean="0"/>
              <a:t>утицај</a:t>
            </a:r>
            <a:r>
              <a:rPr lang="en-US" sz="2800" dirty="0" smtClean="0"/>
              <a:t> </a:t>
            </a:r>
            <a:r>
              <a:rPr lang="sr-Cyrl-RS" sz="2800" dirty="0" smtClean="0"/>
              <a:t>на</a:t>
            </a:r>
            <a:r>
              <a:rPr lang="en-US" sz="2800" dirty="0" smtClean="0"/>
              <a:t> </a:t>
            </a:r>
            <a:r>
              <a:rPr lang="sr-Cyrl-RS" sz="2800" dirty="0" smtClean="0"/>
              <a:t>добробит</a:t>
            </a:r>
            <a:r>
              <a:rPr lang="en-US" sz="2800" dirty="0" smtClean="0"/>
              <a:t> </a:t>
            </a:r>
            <a:r>
              <a:rPr lang="sr-Cyrl-RS" sz="2800" dirty="0" smtClean="0"/>
              <a:t>или</a:t>
            </a:r>
            <a:r>
              <a:rPr lang="en-US" sz="2800" dirty="0" smtClean="0"/>
              <a:t> </a:t>
            </a:r>
            <a:r>
              <a:rPr lang="sr-Cyrl-RS" sz="2800" dirty="0" smtClean="0"/>
              <a:t>право</a:t>
            </a:r>
            <a:r>
              <a:rPr lang="en-US" sz="2800" dirty="0" smtClean="0"/>
              <a:t> </a:t>
            </a:r>
            <a:r>
              <a:rPr lang="sr-Cyrl-RS" sz="2800" dirty="0" smtClean="0"/>
              <a:t>других</a:t>
            </a:r>
            <a:r>
              <a:rPr lang="en-US" sz="2800" dirty="0" smtClean="0"/>
              <a:t> </a:t>
            </a:r>
            <a:r>
              <a:rPr lang="sr-Cyrl-RS" sz="2800" dirty="0" smtClean="0"/>
              <a:t>људи</a:t>
            </a:r>
            <a:r>
              <a:rPr lang="en-US" sz="2800" dirty="0" smtClean="0"/>
              <a:t>. </a:t>
            </a:r>
            <a:endParaRPr lang="sr-Latn-RS" sz="28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100"/>
    </mc:Choice>
    <mc:Fallback xmlns="">
      <p:transition spd="slow" advTm="3610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Предрасуде</a:t>
            </a:r>
            <a:r>
              <a:rPr lang="sr-Latn-RS" dirty="0" smtClean="0"/>
              <a:t> </a:t>
            </a:r>
            <a:r>
              <a:rPr lang="sr-Cyrl-RS" dirty="0" smtClean="0"/>
              <a:t>и</a:t>
            </a:r>
            <a:r>
              <a:rPr lang="sr-Latn-RS" dirty="0" smtClean="0"/>
              <a:t> </a:t>
            </a:r>
            <a:r>
              <a:rPr lang="sr-Cyrl-RS" dirty="0" smtClean="0"/>
              <a:t>дискриминација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sz="2800" dirty="0" smtClean="0"/>
              <a:t>Б</a:t>
            </a:r>
            <a:r>
              <a:rPr lang="sr-Latn-RS" sz="2800" dirty="0" smtClean="0"/>
              <a:t>)</a:t>
            </a:r>
            <a:r>
              <a:rPr lang="sr-Cyrl-RS" sz="2800" dirty="0" smtClean="0"/>
              <a:t>Предрасуде</a:t>
            </a:r>
            <a:r>
              <a:rPr lang="sr-Latn-RS" sz="2800" dirty="0" smtClean="0"/>
              <a:t> </a:t>
            </a:r>
            <a:r>
              <a:rPr lang="sr-Cyrl-RS" sz="2800" dirty="0" smtClean="0"/>
              <a:t>против</a:t>
            </a:r>
            <a:r>
              <a:rPr lang="sr-Latn-RS" sz="2800" dirty="0" smtClean="0"/>
              <a:t> </a:t>
            </a:r>
            <a:r>
              <a:rPr lang="sr-Cyrl-RS" sz="2800" dirty="0" smtClean="0"/>
              <a:t>старих</a:t>
            </a:r>
            <a:r>
              <a:rPr lang="sr-Latn-RS" sz="2800" dirty="0" smtClean="0"/>
              <a:t> </a:t>
            </a:r>
            <a:r>
              <a:rPr lang="sr-Cyrl-RS" sz="2800" dirty="0" smtClean="0"/>
              <a:t>и</a:t>
            </a:r>
            <a:r>
              <a:rPr lang="sr-Latn-RS" sz="2800" dirty="0" smtClean="0"/>
              <a:t> </a:t>
            </a:r>
            <a:r>
              <a:rPr lang="sr-Cyrl-RS" sz="2800" dirty="0" smtClean="0"/>
              <a:t>неспособних</a:t>
            </a:r>
            <a:endParaRPr lang="sr-Latn-RS" sz="2800" dirty="0" smtClean="0"/>
          </a:p>
          <a:p>
            <a:pPr marL="0" indent="0">
              <a:buNone/>
            </a:pPr>
            <a:r>
              <a:rPr lang="sr-Latn-RS" sz="2800" dirty="0" smtClean="0"/>
              <a:t>-</a:t>
            </a:r>
            <a:r>
              <a:rPr lang="sr-Cyrl-RS" sz="2800" dirty="0" smtClean="0"/>
              <a:t>истраживања</a:t>
            </a:r>
            <a:r>
              <a:rPr lang="sr-Latn-RS" sz="2800" dirty="0" smtClean="0"/>
              <a:t> </a:t>
            </a:r>
            <a:r>
              <a:rPr lang="sr-Cyrl-RS" sz="2800" dirty="0" err="1" smtClean="0"/>
              <a:t>покузују</a:t>
            </a:r>
            <a:r>
              <a:rPr lang="sr-Latn-RS" sz="2800" dirty="0" smtClean="0"/>
              <a:t> </a:t>
            </a:r>
            <a:r>
              <a:rPr lang="sr-Cyrl-RS" sz="2800" dirty="0" smtClean="0"/>
              <a:t>да</a:t>
            </a:r>
            <a:r>
              <a:rPr lang="sr-Latn-RS" sz="2800" dirty="0" smtClean="0"/>
              <a:t> </a:t>
            </a:r>
            <a:r>
              <a:rPr lang="sr-Cyrl-RS" sz="2800" dirty="0" smtClean="0"/>
              <a:t>млађи</a:t>
            </a:r>
            <a:r>
              <a:rPr lang="sr-Latn-RS" sz="2800" dirty="0" smtClean="0"/>
              <a:t> </a:t>
            </a:r>
            <a:r>
              <a:rPr lang="sr-Cyrl-RS" sz="2800" dirty="0" smtClean="0"/>
              <a:t>здравствени</a:t>
            </a:r>
            <a:r>
              <a:rPr lang="sr-Latn-RS" sz="2800" dirty="0" smtClean="0"/>
              <a:t> </a:t>
            </a:r>
            <a:r>
              <a:rPr lang="sr-Cyrl-RS" sz="2800" dirty="0" smtClean="0"/>
              <a:t>радници</a:t>
            </a:r>
            <a:r>
              <a:rPr lang="sr-Latn-RS" sz="2800" dirty="0" smtClean="0"/>
              <a:t>  </a:t>
            </a:r>
            <a:r>
              <a:rPr lang="sr-Cyrl-RS" sz="2800" dirty="0" smtClean="0"/>
              <a:t>имају</a:t>
            </a:r>
            <a:r>
              <a:rPr lang="sr-Latn-RS" sz="2800" dirty="0" smtClean="0"/>
              <a:t> </a:t>
            </a:r>
            <a:r>
              <a:rPr lang="sr-Cyrl-RS" sz="2800" dirty="0" smtClean="0"/>
              <a:t>предрасуде</a:t>
            </a:r>
            <a:r>
              <a:rPr lang="sr-Latn-RS" sz="2800" dirty="0" smtClean="0"/>
              <a:t> </a:t>
            </a:r>
            <a:r>
              <a:rPr lang="sr-Cyrl-RS" sz="2800" dirty="0" smtClean="0"/>
              <a:t>о</a:t>
            </a:r>
            <a:r>
              <a:rPr lang="sr-Latn-RS" sz="2800" dirty="0" smtClean="0"/>
              <a:t> </a:t>
            </a:r>
            <a:r>
              <a:rPr lang="sr-Cyrl-RS" sz="2800" dirty="0" smtClean="0"/>
              <a:t>старијим</a:t>
            </a:r>
            <a:r>
              <a:rPr lang="sr-Latn-RS" sz="2800" dirty="0" smtClean="0"/>
              <a:t> </a:t>
            </a:r>
            <a:r>
              <a:rPr lang="sr-Cyrl-RS" sz="2800" dirty="0" smtClean="0"/>
              <a:t>пацијентима</a:t>
            </a:r>
            <a:r>
              <a:rPr lang="sr-Latn-RS" sz="2800" dirty="0" smtClean="0"/>
              <a:t> </a:t>
            </a:r>
            <a:r>
              <a:rPr lang="sr-Cyrl-RS" sz="2800" dirty="0" smtClean="0"/>
              <a:t>и</a:t>
            </a:r>
            <a:r>
              <a:rPr lang="sr-Latn-RS" sz="2800" dirty="0" smtClean="0"/>
              <a:t> </a:t>
            </a:r>
            <a:r>
              <a:rPr lang="sr-Cyrl-RS" sz="2800" dirty="0" smtClean="0"/>
              <a:t>о</a:t>
            </a:r>
            <a:r>
              <a:rPr lang="sr-Latn-RS" sz="2800" dirty="0" smtClean="0"/>
              <a:t> </a:t>
            </a:r>
            <a:r>
              <a:rPr lang="sr-Cyrl-RS" sz="2800" dirty="0" smtClean="0"/>
              <a:t>онима</a:t>
            </a:r>
            <a:r>
              <a:rPr lang="sr-Latn-RS" sz="2800" dirty="0" smtClean="0"/>
              <a:t> </a:t>
            </a:r>
            <a:r>
              <a:rPr lang="sr-Cyrl-RS" sz="2800" dirty="0" smtClean="0"/>
              <a:t>са</a:t>
            </a:r>
            <a:r>
              <a:rPr lang="sr-Latn-RS" sz="2800" dirty="0" smtClean="0"/>
              <a:t> </a:t>
            </a:r>
            <a:r>
              <a:rPr lang="sr-Cyrl-RS" sz="2800" dirty="0" smtClean="0"/>
              <a:t>посебним</a:t>
            </a:r>
            <a:r>
              <a:rPr lang="sr-Latn-RS" sz="2800" dirty="0" smtClean="0"/>
              <a:t> </a:t>
            </a:r>
            <a:r>
              <a:rPr lang="sr-Cyrl-RS" sz="2800" dirty="0" smtClean="0"/>
              <a:t>потребама</a:t>
            </a:r>
            <a:r>
              <a:rPr lang="sr-Latn-RS" sz="2800" dirty="0" smtClean="0"/>
              <a:t>.</a:t>
            </a:r>
            <a:r>
              <a:rPr lang="sr-Cyrl-RS" sz="2800" dirty="0" smtClean="0"/>
              <a:t>Нерадо</a:t>
            </a:r>
            <a:r>
              <a:rPr lang="sr-Latn-RS" sz="2800" dirty="0" smtClean="0"/>
              <a:t> </a:t>
            </a:r>
            <a:r>
              <a:rPr lang="sr-Cyrl-RS" sz="2800" dirty="0" smtClean="0"/>
              <a:t>раде</a:t>
            </a:r>
            <a:r>
              <a:rPr lang="sr-Latn-RS" sz="2800" dirty="0" smtClean="0"/>
              <a:t> </a:t>
            </a:r>
            <a:r>
              <a:rPr lang="sr-Cyrl-RS" sz="2800" dirty="0" smtClean="0"/>
              <a:t>са</a:t>
            </a:r>
            <a:r>
              <a:rPr lang="sr-Latn-RS" sz="2800" dirty="0" smtClean="0"/>
              <a:t> </a:t>
            </a:r>
            <a:r>
              <a:rPr lang="sr-Cyrl-RS" sz="2800" dirty="0" smtClean="0"/>
              <a:t>њима</a:t>
            </a:r>
            <a:r>
              <a:rPr lang="sr-Latn-RS" sz="2800" dirty="0" smtClean="0"/>
              <a:t> </a:t>
            </a:r>
            <a:r>
              <a:rPr lang="sr-Cyrl-RS" sz="2800" dirty="0" smtClean="0"/>
              <a:t>и</a:t>
            </a:r>
            <a:r>
              <a:rPr lang="sr-Latn-RS" sz="2800" dirty="0" smtClean="0"/>
              <a:t> </a:t>
            </a:r>
            <a:r>
              <a:rPr lang="sr-Cyrl-RS" sz="2800" dirty="0" smtClean="0"/>
              <a:t>понекад</a:t>
            </a:r>
            <a:r>
              <a:rPr lang="sr-Latn-RS" sz="2800" dirty="0" smtClean="0"/>
              <a:t> </a:t>
            </a:r>
            <a:r>
              <a:rPr lang="sr-Cyrl-RS" sz="2800" dirty="0" smtClean="0"/>
              <a:t>о</a:t>
            </a:r>
            <a:r>
              <a:rPr lang="sr-Latn-RS" sz="2800" dirty="0" smtClean="0"/>
              <a:t> </a:t>
            </a:r>
            <a:r>
              <a:rPr lang="sr-Cyrl-RS" sz="2800" dirty="0" smtClean="0"/>
              <a:t>њима</a:t>
            </a:r>
            <a:r>
              <a:rPr lang="sr-Latn-RS" sz="2800" dirty="0" smtClean="0"/>
              <a:t> </a:t>
            </a:r>
            <a:r>
              <a:rPr lang="sr-Cyrl-RS" sz="2800" dirty="0" smtClean="0"/>
              <a:t>суде</a:t>
            </a:r>
            <a:r>
              <a:rPr lang="sr-Latn-RS" sz="2800" dirty="0" smtClean="0"/>
              <a:t> </a:t>
            </a:r>
            <a:r>
              <a:rPr lang="sr-Cyrl-RS" sz="2800" dirty="0" smtClean="0"/>
              <a:t>на</a:t>
            </a:r>
            <a:r>
              <a:rPr lang="sr-Latn-RS" sz="2800" dirty="0" smtClean="0"/>
              <a:t> </a:t>
            </a:r>
            <a:r>
              <a:rPr lang="sr-Cyrl-RS" sz="2800" dirty="0" smtClean="0"/>
              <a:t>основу</a:t>
            </a:r>
            <a:r>
              <a:rPr lang="sr-Latn-RS" sz="2800" dirty="0" smtClean="0"/>
              <a:t> </a:t>
            </a:r>
            <a:r>
              <a:rPr lang="sr-Cyrl-RS" sz="2800" dirty="0" smtClean="0"/>
              <a:t>предрасуда</a:t>
            </a:r>
            <a:r>
              <a:rPr lang="sr-Latn-RS" sz="2800" dirty="0" smtClean="0"/>
              <a:t>.</a:t>
            </a:r>
          </a:p>
          <a:p>
            <a:r>
              <a:rPr lang="sr-Cyrl-RS" sz="2800" dirty="0" smtClean="0">
                <a:solidFill>
                  <a:srgbClr val="C00000"/>
                </a:solidFill>
              </a:rPr>
              <a:t>Одлуке</a:t>
            </a:r>
            <a:r>
              <a:rPr lang="sr-Latn-RS" sz="2800" dirty="0" smtClean="0">
                <a:solidFill>
                  <a:srgbClr val="C00000"/>
                </a:solidFill>
              </a:rPr>
              <a:t> </a:t>
            </a:r>
            <a:r>
              <a:rPr lang="sr-Cyrl-RS" sz="2800" dirty="0" smtClean="0">
                <a:solidFill>
                  <a:srgbClr val="C00000"/>
                </a:solidFill>
              </a:rPr>
              <a:t>о</a:t>
            </a:r>
            <a:r>
              <a:rPr lang="sr-Latn-RS" sz="2800" dirty="0" smtClean="0">
                <a:solidFill>
                  <a:srgbClr val="C00000"/>
                </a:solidFill>
              </a:rPr>
              <a:t> </a:t>
            </a:r>
            <a:r>
              <a:rPr lang="sr-Cyrl-RS" sz="2800" dirty="0" smtClean="0">
                <a:solidFill>
                  <a:srgbClr val="C00000"/>
                </a:solidFill>
              </a:rPr>
              <a:t>лечењу</a:t>
            </a:r>
            <a:r>
              <a:rPr lang="sr-Latn-RS" sz="2800" dirty="0" smtClean="0">
                <a:solidFill>
                  <a:srgbClr val="C00000"/>
                </a:solidFill>
              </a:rPr>
              <a:t> </a:t>
            </a:r>
            <a:r>
              <a:rPr lang="sr-Cyrl-RS" sz="2800" dirty="0" smtClean="0">
                <a:solidFill>
                  <a:srgbClr val="C00000"/>
                </a:solidFill>
              </a:rPr>
              <a:t>треба</a:t>
            </a:r>
            <a:r>
              <a:rPr lang="sr-Latn-RS" sz="2800" dirty="0" smtClean="0">
                <a:solidFill>
                  <a:srgbClr val="C00000"/>
                </a:solidFill>
              </a:rPr>
              <a:t> </a:t>
            </a:r>
            <a:r>
              <a:rPr lang="sr-Cyrl-RS" sz="2800" dirty="0" smtClean="0">
                <a:solidFill>
                  <a:srgbClr val="C00000"/>
                </a:solidFill>
              </a:rPr>
              <a:t>да</a:t>
            </a:r>
            <a:r>
              <a:rPr lang="sr-Latn-RS" sz="2800" dirty="0" smtClean="0">
                <a:solidFill>
                  <a:srgbClr val="C00000"/>
                </a:solidFill>
              </a:rPr>
              <a:t> </a:t>
            </a:r>
            <a:r>
              <a:rPr lang="sr-Cyrl-RS" sz="2800" dirty="0" smtClean="0">
                <a:solidFill>
                  <a:srgbClr val="C00000"/>
                </a:solidFill>
              </a:rPr>
              <a:t>буду</a:t>
            </a:r>
            <a:r>
              <a:rPr lang="sr-Latn-RS" sz="2800" dirty="0" smtClean="0">
                <a:solidFill>
                  <a:srgbClr val="C00000"/>
                </a:solidFill>
              </a:rPr>
              <a:t> </a:t>
            </a:r>
            <a:r>
              <a:rPr lang="sr-Cyrl-RS" sz="2800" dirty="0" smtClean="0">
                <a:solidFill>
                  <a:srgbClr val="C00000"/>
                </a:solidFill>
              </a:rPr>
              <a:t>засноване</a:t>
            </a:r>
            <a:r>
              <a:rPr lang="sr-Latn-RS" sz="2800" dirty="0" smtClean="0">
                <a:solidFill>
                  <a:srgbClr val="C00000"/>
                </a:solidFill>
              </a:rPr>
              <a:t> </a:t>
            </a:r>
            <a:r>
              <a:rPr lang="sr-Cyrl-RS" sz="2800" dirty="0" smtClean="0">
                <a:solidFill>
                  <a:srgbClr val="C00000"/>
                </a:solidFill>
              </a:rPr>
              <a:t>на</a:t>
            </a:r>
            <a:r>
              <a:rPr lang="sr-Latn-RS" sz="2800" dirty="0" smtClean="0">
                <a:solidFill>
                  <a:srgbClr val="C00000"/>
                </a:solidFill>
              </a:rPr>
              <a:t> </a:t>
            </a:r>
            <a:r>
              <a:rPr lang="sr-Cyrl-RS" sz="2800" dirty="0" smtClean="0">
                <a:solidFill>
                  <a:srgbClr val="C00000"/>
                </a:solidFill>
              </a:rPr>
              <a:t>медицинским</a:t>
            </a:r>
            <a:r>
              <a:rPr lang="sr-Latn-RS" sz="2800" dirty="0" smtClean="0">
                <a:solidFill>
                  <a:srgbClr val="C00000"/>
                </a:solidFill>
              </a:rPr>
              <a:t> </a:t>
            </a:r>
            <a:r>
              <a:rPr lang="sr-Cyrl-RS" sz="2800" dirty="0" smtClean="0">
                <a:solidFill>
                  <a:srgbClr val="C00000"/>
                </a:solidFill>
              </a:rPr>
              <a:t>потребама</a:t>
            </a:r>
            <a:r>
              <a:rPr lang="sr-Latn-RS" sz="2800" dirty="0" smtClean="0">
                <a:solidFill>
                  <a:srgbClr val="C00000"/>
                </a:solidFill>
              </a:rPr>
              <a:t> </a:t>
            </a:r>
            <a:r>
              <a:rPr lang="sr-Cyrl-RS" sz="2800" dirty="0" smtClean="0">
                <a:solidFill>
                  <a:srgbClr val="C00000"/>
                </a:solidFill>
              </a:rPr>
              <a:t>и</a:t>
            </a:r>
            <a:r>
              <a:rPr lang="sr-Latn-RS" sz="2800" dirty="0" smtClean="0">
                <a:solidFill>
                  <a:srgbClr val="C00000"/>
                </a:solidFill>
              </a:rPr>
              <a:t> </a:t>
            </a:r>
            <a:r>
              <a:rPr lang="sr-Cyrl-RS" sz="2800" dirty="0" smtClean="0">
                <a:solidFill>
                  <a:srgbClr val="C00000"/>
                </a:solidFill>
              </a:rPr>
              <a:t>приоритетима</a:t>
            </a:r>
            <a:r>
              <a:rPr lang="sr-Latn-RS" sz="2800" dirty="0" smtClean="0">
                <a:solidFill>
                  <a:srgbClr val="C00000"/>
                </a:solidFill>
              </a:rPr>
              <a:t> </a:t>
            </a:r>
            <a:r>
              <a:rPr lang="sr-Cyrl-RS" sz="2800" dirty="0" smtClean="0">
                <a:solidFill>
                  <a:srgbClr val="C00000"/>
                </a:solidFill>
              </a:rPr>
              <a:t>пацијента</a:t>
            </a:r>
            <a:endParaRPr lang="sr-Latn-RS" sz="2800" dirty="0" smtClean="0">
              <a:solidFill>
                <a:srgbClr val="C00000"/>
              </a:solidFill>
            </a:endParaRPr>
          </a:p>
          <a:p>
            <a:r>
              <a:rPr lang="sr-Cyrl-RS" sz="2800" dirty="0" smtClean="0">
                <a:solidFill>
                  <a:srgbClr val="C00000"/>
                </a:solidFill>
              </a:rPr>
              <a:t>Дискриминација</a:t>
            </a:r>
            <a:r>
              <a:rPr lang="sr-Latn-RS" sz="2800" dirty="0" smtClean="0">
                <a:solidFill>
                  <a:srgbClr val="C00000"/>
                </a:solidFill>
              </a:rPr>
              <a:t> </a:t>
            </a:r>
            <a:r>
              <a:rPr lang="sr-Cyrl-RS" sz="2800" dirty="0" smtClean="0">
                <a:solidFill>
                  <a:srgbClr val="C00000"/>
                </a:solidFill>
              </a:rPr>
              <a:t>према</a:t>
            </a:r>
            <a:r>
              <a:rPr lang="sr-Latn-RS" sz="2800" dirty="0" smtClean="0">
                <a:solidFill>
                  <a:srgbClr val="C00000"/>
                </a:solidFill>
              </a:rPr>
              <a:t> </a:t>
            </a:r>
            <a:r>
              <a:rPr lang="sr-Cyrl-RS" sz="2800" dirty="0" smtClean="0">
                <a:solidFill>
                  <a:srgbClr val="C00000"/>
                </a:solidFill>
              </a:rPr>
              <a:t>особи</a:t>
            </a:r>
            <a:r>
              <a:rPr lang="sr-Latn-RS" sz="2800" dirty="0" smtClean="0">
                <a:solidFill>
                  <a:srgbClr val="C00000"/>
                </a:solidFill>
              </a:rPr>
              <a:t> </a:t>
            </a:r>
            <a:r>
              <a:rPr lang="sr-Cyrl-RS" sz="2800" dirty="0" smtClean="0">
                <a:solidFill>
                  <a:srgbClr val="C00000"/>
                </a:solidFill>
              </a:rPr>
              <a:t>на</a:t>
            </a:r>
            <a:r>
              <a:rPr lang="sr-Latn-RS" sz="2800" dirty="0" smtClean="0">
                <a:solidFill>
                  <a:srgbClr val="C00000"/>
                </a:solidFill>
              </a:rPr>
              <a:t> </a:t>
            </a:r>
            <a:r>
              <a:rPr lang="sr-Cyrl-RS" sz="2800" dirty="0" smtClean="0">
                <a:solidFill>
                  <a:srgbClr val="C00000"/>
                </a:solidFill>
              </a:rPr>
              <a:t>бази</a:t>
            </a:r>
            <a:r>
              <a:rPr lang="sr-Latn-RS" sz="2800" dirty="0" smtClean="0">
                <a:solidFill>
                  <a:srgbClr val="C00000"/>
                </a:solidFill>
              </a:rPr>
              <a:t> </a:t>
            </a:r>
            <a:r>
              <a:rPr lang="sr-Cyrl-RS" sz="2800" dirty="0" smtClean="0">
                <a:solidFill>
                  <a:srgbClr val="C00000"/>
                </a:solidFill>
              </a:rPr>
              <a:t>њене</a:t>
            </a:r>
            <a:r>
              <a:rPr lang="sr-Latn-RS" sz="2800" dirty="0" smtClean="0">
                <a:solidFill>
                  <a:srgbClr val="C00000"/>
                </a:solidFill>
              </a:rPr>
              <a:t> </a:t>
            </a:r>
            <a:r>
              <a:rPr lang="sr-Cyrl-RS" sz="2800" dirty="0" smtClean="0">
                <a:solidFill>
                  <a:srgbClr val="C00000"/>
                </a:solidFill>
              </a:rPr>
              <a:t>старости</a:t>
            </a:r>
            <a:r>
              <a:rPr lang="sr-Latn-RS" sz="2800" dirty="0" smtClean="0">
                <a:solidFill>
                  <a:srgbClr val="C00000"/>
                </a:solidFill>
              </a:rPr>
              <a:t> </a:t>
            </a:r>
            <a:r>
              <a:rPr lang="sr-Cyrl-RS" sz="2800" dirty="0" smtClean="0">
                <a:solidFill>
                  <a:srgbClr val="C00000"/>
                </a:solidFill>
              </a:rPr>
              <a:t>етички</a:t>
            </a:r>
            <a:r>
              <a:rPr lang="sr-Latn-RS" sz="2800" dirty="0" smtClean="0">
                <a:solidFill>
                  <a:srgbClr val="C00000"/>
                </a:solidFill>
              </a:rPr>
              <a:t> </a:t>
            </a:r>
            <a:r>
              <a:rPr lang="sr-Cyrl-RS" sz="2800" dirty="0" smtClean="0">
                <a:solidFill>
                  <a:srgbClr val="C00000"/>
                </a:solidFill>
              </a:rPr>
              <a:t>је</a:t>
            </a:r>
            <a:r>
              <a:rPr lang="sr-Latn-RS" sz="2800" dirty="0" smtClean="0">
                <a:solidFill>
                  <a:srgbClr val="C00000"/>
                </a:solidFill>
              </a:rPr>
              <a:t> </a:t>
            </a:r>
            <a:r>
              <a:rPr lang="sr-Cyrl-RS" sz="2800" dirty="0" smtClean="0">
                <a:solidFill>
                  <a:srgbClr val="C00000"/>
                </a:solidFill>
              </a:rPr>
              <a:t>погрешна</a:t>
            </a:r>
            <a:r>
              <a:rPr lang="sr-Latn-RS" sz="2800" dirty="0" smtClean="0">
                <a:solidFill>
                  <a:srgbClr val="C00000"/>
                </a:solidFill>
              </a:rPr>
              <a:t>.</a:t>
            </a:r>
            <a:endParaRPr lang="en-US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203"/>
    </mc:Choice>
    <mc:Fallback xmlns="">
      <p:transition spd="slow" advTm="31203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Предрасуде</a:t>
            </a:r>
            <a:r>
              <a:rPr lang="sr-Latn-RS" dirty="0" smtClean="0"/>
              <a:t> </a:t>
            </a:r>
            <a:r>
              <a:rPr lang="sr-Cyrl-RS" dirty="0" smtClean="0"/>
              <a:t>и</a:t>
            </a:r>
            <a:r>
              <a:rPr lang="sr-Latn-RS" dirty="0" smtClean="0"/>
              <a:t> </a:t>
            </a:r>
            <a:r>
              <a:rPr lang="sr-Cyrl-RS" dirty="0" smtClean="0"/>
              <a:t>дискриминација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dirty="0" smtClean="0"/>
              <a:t>Ц</a:t>
            </a:r>
            <a:r>
              <a:rPr lang="sr-Latn-RS" dirty="0" smtClean="0"/>
              <a:t>)</a:t>
            </a:r>
            <a:r>
              <a:rPr lang="sr-Cyrl-RS" dirty="0" smtClean="0"/>
              <a:t>Предрасуде</a:t>
            </a:r>
            <a:r>
              <a:rPr lang="sr-Latn-RS" dirty="0" smtClean="0"/>
              <a:t> </a:t>
            </a:r>
            <a:r>
              <a:rPr lang="sr-Cyrl-RS" dirty="0" smtClean="0"/>
              <a:t>о</a:t>
            </a:r>
            <a:r>
              <a:rPr lang="sr-Latn-RS" dirty="0" smtClean="0"/>
              <a:t> </a:t>
            </a:r>
            <a:r>
              <a:rPr lang="sr-Cyrl-RS" dirty="0" smtClean="0"/>
              <a:t>начину</a:t>
            </a:r>
            <a:r>
              <a:rPr lang="sr-Latn-RS" dirty="0" smtClean="0"/>
              <a:t> </a:t>
            </a:r>
            <a:r>
              <a:rPr lang="sr-Cyrl-RS" dirty="0" smtClean="0"/>
              <a:t>живота</a:t>
            </a:r>
            <a:r>
              <a:rPr lang="sr-Latn-RS" dirty="0" smtClean="0"/>
              <a:t>:</a:t>
            </a:r>
          </a:p>
          <a:p>
            <a:pPr marL="0" indent="0">
              <a:buNone/>
            </a:pPr>
            <a:r>
              <a:rPr lang="sr-Latn-RS" dirty="0" smtClean="0"/>
              <a:t>-</a:t>
            </a:r>
            <a:r>
              <a:rPr lang="sr-Cyrl-RS" dirty="0" smtClean="0"/>
              <a:t>мед</a:t>
            </a:r>
            <a:r>
              <a:rPr lang="sr-Latn-RS" dirty="0" smtClean="0"/>
              <a:t>.</a:t>
            </a:r>
            <a:r>
              <a:rPr lang="sr-Cyrl-RS" dirty="0" smtClean="0"/>
              <a:t>професионалци</a:t>
            </a:r>
            <a:r>
              <a:rPr lang="sr-Latn-RS" dirty="0" smtClean="0"/>
              <a:t> </a:t>
            </a:r>
            <a:r>
              <a:rPr lang="sr-Cyrl-RS" dirty="0" smtClean="0"/>
              <a:t>понекад</a:t>
            </a:r>
            <a:r>
              <a:rPr lang="sr-Latn-RS" dirty="0" smtClean="0"/>
              <a:t> </a:t>
            </a:r>
            <a:r>
              <a:rPr lang="sr-Cyrl-RS" dirty="0" smtClean="0"/>
              <a:t>испољавају</a:t>
            </a:r>
            <a:r>
              <a:rPr lang="sr-Latn-RS" dirty="0" smtClean="0"/>
              <a:t> </a:t>
            </a:r>
            <a:r>
              <a:rPr lang="sr-Cyrl-RS" dirty="0" smtClean="0"/>
              <a:t>негативан</a:t>
            </a:r>
            <a:r>
              <a:rPr lang="sr-Latn-RS" dirty="0" smtClean="0"/>
              <a:t> </a:t>
            </a:r>
            <a:r>
              <a:rPr lang="sr-Cyrl-RS" dirty="0" smtClean="0"/>
              <a:t>став</a:t>
            </a:r>
            <a:r>
              <a:rPr lang="sr-Latn-RS" dirty="0" smtClean="0"/>
              <a:t> </a:t>
            </a:r>
            <a:r>
              <a:rPr lang="sr-Cyrl-RS" dirty="0" smtClean="0"/>
              <a:t>или</a:t>
            </a:r>
            <a:r>
              <a:rPr lang="sr-Latn-RS" dirty="0" smtClean="0"/>
              <a:t> </a:t>
            </a:r>
            <a:r>
              <a:rPr lang="sr-Cyrl-RS" dirty="0" smtClean="0"/>
              <a:t>нелагодност</a:t>
            </a:r>
            <a:r>
              <a:rPr lang="sr-Latn-RS" dirty="0" smtClean="0"/>
              <a:t> </a:t>
            </a:r>
            <a:r>
              <a:rPr lang="sr-Cyrl-RS" dirty="0" smtClean="0"/>
              <a:t>према</a:t>
            </a:r>
            <a:r>
              <a:rPr lang="sr-Latn-RS" dirty="0" smtClean="0"/>
              <a:t> </a:t>
            </a:r>
            <a:r>
              <a:rPr lang="sr-Cyrl-RS" dirty="0" smtClean="0"/>
              <a:t>неком</a:t>
            </a:r>
            <a:r>
              <a:rPr lang="sr-Latn-RS" dirty="0" smtClean="0"/>
              <a:t> </a:t>
            </a:r>
            <a:r>
              <a:rPr lang="sr-Cyrl-RS" dirty="0" smtClean="0"/>
              <a:t>стилу</a:t>
            </a:r>
            <a:r>
              <a:rPr lang="sr-Latn-RS" dirty="0" smtClean="0"/>
              <a:t> </a:t>
            </a:r>
            <a:r>
              <a:rPr lang="sr-Cyrl-RS" dirty="0" smtClean="0"/>
              <a:t>живота</a:t>
            </a:r>
            <a:r>
              <a:rPr lang="sr-Latn-RS" dirty="0" smtClean="0"/>
              <a:t> (</a:t>
            </a:r>
            <a:r>
              <a:rPr lang="sr-Cyrl-RS" dirty="0" err="1" smtClean="0"/>
              <a:t>напр</a:t>
            </a:r>
            <a:r>
              <a:rPr lang="sr-Latn-RS" dirty="0" smtClean="0"/>
              <a:t>.</a:t>
            </a:r>
            <a:r>
              <a:rPr lang="sr-Cyrl-RS" dirty="0" smtClean="0"/>
              <a:t>хомосексуалци</a:t>
            </a:r>
            <a:r>
              <a:rPr lang="sr-Latn-RS" dirty="0" smtClean="0"/>
              <a:t>) </a:t>
            </a:r>
            <a:r>
              <a:rPr lang="sr-Cyrl-RS" dirty="0" smtClean="0"/>
              <a:t>или</a:t>
            </a:r>
            <a:r>
              <a:rPr lang="sr-Latn-RS" dirty="0" smtClean="0"/>
              <a:t> </a:t>
            </a:r>
            <a:r>
              <a:rPr lang="sr-Cyrl-RS" dirty="0" smtClean="0"/>
              <a:t>према</a:t>
            </a:r>
            <a:r>
              <a:rPr lang="sr-Latn-RS" dirty="0" smtClean="0"/>
              <a:t> </a:t>
            </a:r>
            <a:r>
              <a:rPr lang="sr-Cyrl-RS" dirty="0" smtClean="0"/>
              <a:t>одређеним</a:t>
            </a:r>
            <a:r>
              <a:rPr lang="sr-Latn-RS" dirty="0" smtClean="0"/>
              <a:t> </a:t>
            </a:r>
            <a:r>
              <a:rPr lang="sr-Cyrl-RS" dirty="0" smtClean="0"/>
              <a:t>болестима</a:t>
            </a:r>
            <a:r>
              <a:rPr lang="sr-Latn-RS" dirty="0" smtClean="0"/>
              <a:t>,(</a:t>
            </a:r>
            <a:r>
              <a:rPr lang="sr-Cyrl-RS" dirty="0" smtClean="0"/>
              <a:t>алкохолизам</a:t>
            </a:r>
            <a:r>
              <a:rPr lang="sr-Latn-RS" dirty="0" smtClean="0"/>
              <a:t>,</a:t>
            </a:r>
            <a:r>
              <a:rPr lang="sr-Cyrl-RS" dirty="0" smtClean="0"/>
              <a:t>зависности</a:t>
            </a:r>
            <a:r>
              <a:rPr lang="sr-Latn-RS" dirty="0" smtClean="0"/>
              <a:t> </a:t>
            </a:r>
            <a:r>
              <a:rPr lang="sr-Cyrl-RS" dirty="0" smtClean="0"/>
              <a:t>од</a:t>
            </a:r>
            <a:r>
              <a:rPr lang="sr-Latn-RS" dirty="0" smtClean="0"/>
              <a:t> </a:t>
            </a:r>
            <a:r>
              <a:rPr lang="sr-Cyrl-RS" dirty="0" err="1" smtClean="0"/>
              <a:t>психоактивних</a:t>
            </a:r>
            <a:r>
              <a:rPr lang="sr-Latn-RS" dirty="0" smtClean="0"/>
              <a:t> </a:t>
            </a:r>
            <a:r>
              <a:rPr lang="sr-Cyrl-RS" dirty="0" smtClean="0"/>
              <a:t>супстанци</a:t>
            </a:r>
            <a:r>
              <a:rPr lang="sr-Latn-RS" dirty="0" smtClean="0"/>
              <a:t>)</a:t>
            </a:r>
          </a:p>
          <a:p>
            <a:pPr>
              <a:buNone/>
            </a:pP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5" name="Content Placeholder 4" descr="homo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00600" y="2286000"/>
            <a:ext cx="3429000" cy="2377281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719"/>
    </mc:Choice>
    <mc:Fallback xmlns="">
      <p:transition spd="slow" advTm="23719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Предрасуде</a:t>
            </a:r>
            <a:r>
              <a:rPr lang="sr-Latn-RS" dirty="0" smtClean="0"/>
              <a:t> </a:t>
            </a:r>
            <a:r>
              <a:rPr lang="sr-Cyrl-RS" dirty="0" smtClean="0"/>
              <a:t>и</a:t>
            </a:r>
            <a:r>
              <a:rPr lang="sr-Latn-RS" dirty="0" smtClean="0"/>
              <a:t> </a:t>
            </a:r>
            <a:r>
              <a:rPr lang="sr-Cyrl-RS" dirty="0" smtClean="0"/>
              <a:t>дискриминација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Д</a:t>
            </a:r>
            <a:r>
              <a:rPr lang="sr-Latn-RS" dirty="0" smtClean="0"/>
              <a:t>) </a:t>
            </a:r>
            <a:r>
              <a:rPr lang="sr-Cyrl-RS" dirty="0" smtClean="0"/>
              <a:t>Родне</a:t>
            </a:r>
            <a:r>
              <a:rPr lang="sr-Latn-RS" dirty="0" smtClean="0"/>
              <a:t> </a:t>
            </a:r>
            <a:r>
              <a:rPr lang="sr-Cyrl-RS" dirty="0" smtClean="0"/>
              <a:t>предрасуде</a:t>
            </a:r>
            <a:endParaRPr lang="sr-Latn-RS" dirty="0" smtClean="0"/>
          </a:p>
          <a:p>
            <a:pPr marL="0" indent="0">
              <a:buNone/>
            </a:pPr>
            <a:r>
              <a:rPr lang="sr-Latn-RS" dirty="0" smtClean="0"/>
              <a:t>-</a:t>
            </a:r>
            <a:r>
              <a:rPr lang="sr-Cyrl-RS" dirty="0" smtClean="0"/>
              <a:t>прикривене</a:t>
            </a:r>
            <a:r>
              <a:rPr lang="sr-Latn-RS" dirty="0" smtClean="0"/>
              <a:t> </a:t>
            </a:r>
            <a:r>
              <a:rPr lang="sr-Cyrl-RS" dirty="0" smtClean="0"/>
              <a:t>или</a:t>
            </a:r>
            <a:r>
              <a:rPr lang="sr-Latn-RS" dirty="0" smtClean="0"/>
              <a:t> </a:t>
            </a:r>
            <a:r>
              <a:rPr lang="sr-Cyrl-RS" dirty="0" smtClean="0"/>
              <a:t>отворене</a:t>
            </a:r>
            <a:r>
              <a:rPr lang="sr-Latn-RS" dirty="0" smtClean="0"/>
              <a:t>.</a:t>
            </a:r>
            <a:r>
              <a:rPr lang="sr-Cyrl-RS" dirty="0" smtClean="0"/>
              <a:t>У</a:t>
            </a:r>
            <a:r>
              <a:rPr lang="sr-Latn-RS" dirty="0" smtClean="0"/>
              <a:t> </a:t>
            </a:r>
            <a:r>
              <a:rPr lang="sr-Cyrl-RS" dirty="0" smtClean="0"/>
              <a:t>случају</a:t>
            </a:r>
            <a:r>
              <a:rPr lang="sr-Latn-RS" dirty="0" smtClean="0"/>
              <a:t> </a:t>
            </a:r>
            <a:r>
              <a:rPr lang="sr-Cyrl-RS" dirty="0" smtClean="0"/>
              <a:t>здравствене</a:t>
            </a:r>
            <a:r>
              <a:rPr lang="sr-Latn-RS" dirty="0" smtClean="0"/>
              <a:t> </a:t>
            </a:r>
            <a:r>
              <a:rPr lang="sr-Cyrl-RS" dirty="0" smtClean="0"/>
              <a:t>неге</a:t>
            </a:r>
            <a:r>
              <a:rPr lang="sr-Latn-RS" dirty="0" smtClean="0"/>
              <a:t> </a:t>
            </a:r>
            <a:r>
              <a:rPr lang="sr-Cyrl-RS" dirty="0" smtClean="0"/>
              <a:t>утврђено</a:t>
            </a:r>
            <a:r>
              <a:rPr lang="sr-Latn-RS" dirty="0" smtClean="0"/>
              <a:t> </a:t>
            </a:r>
            <a:r>
              <a:rPr lang="sr-Cyrl-RS" dirty="0" smtClean="0"/>
              <a:t>је</a:t>
            </a:r>
            <a:r>
              <a:rPr lang="sr-Latn-RS" dirty="0" smtClean="0"/>
              <a:t> </a:t>
            </a:r>
            <a:r>
              <a:rPr lang="sr-Cyrl-RS" dirty="0" smtClean="0"/>
              <a:t>да</a:t>
            </a:r>
            <a:r>
              <a:rPr lang="sr-Latn-RS" dirty="0" smtClean="0"/>
              <a:t> </a:t>
            </a:r>
            <a:r>
              <a:rPr lang="sr-Cyrl-RS" dirty="0" smtClean="0"/>
              <a:t>лекари</a:t>
            </a:r>
            <a:r>
              <a:rPr lang="sr-Latn-RS" dirty="0" smtClean="0"/>
              <a:t> </a:t>
            </a:r>
            <a:r>
              <a:rPr lang="sr-Cyrl-RS" dirty="0" smtClean="0"/>
              <a:t>мушкарци</a:t>
            </a:r>
            <a:r>
              <a:rPr lang="sr-Latn-RS" dirty="0" smtClean="0"/>
              <a:t> </a:t>
            </a:r>
            <a:r>
              <a:rPr lang="sr-Cyrl-RS" dirty="0" smtClean="0"/>
              <a:t>потцењују</a:t>
            </a:r>
            <a:r>
              <a:rPr lang="sr-Latn-RS" dirty="0" smtClean="0"/>
              <a:t> </a:t>
            </a:r>
            <a:r>
              <a:rPr lang="sr-Cyrl-RS" dirty="0" smtClean="0"/>
              <a:t>тегобе</a:t>
            </a:r>
            <a:r>
              <a:rPr lang="sr-Latn-RS" dirty="0" smtClean="0"/>
              <a:t> </a:t>
            </a:r>
            <a:r>
              <a:rPr lang="sr-Cyrl-RS" dirty="0" smtClean="0"/>
              <a:t>жена</a:t>
            </a:r>
            <a:r>
              <a:rPr lang="sr-Latn-RS" dirty="0" smtClean="0"/>
              <a:t>(</a:t>
            </a:r>
            <a:r>
              <a:rPr lang="sr-Cyrl-RS" dirty="0" smtClean="0"/>
              <a:t>потцењују</a:t>
            </a:r>
            <a:r>
              <a:rPr lang="sr-Latn-RS" dirty="0" smtClean="0"/>
              <a:t> </a:t>
            </a:r>
            <a:r>
              <a:rPr lang="sr-Cyrl-RS" dirty="0" smtClean="0"/>
              <a:t>интелигенцију</a:t>
            </a:r>
            <a:r>
              <a:rPr lang="sr-Latn-RS" dirty="0" smtClean="0"/>
              <a:t> </a:t>
            </a:r>
            <a:r>
              <a:rPr lang="sr-Cyrl-RS" dirty="0" smtClean="0"/>
              <a:t>и</a:t>
            </a:r>
            <a:r>
              <a:rPr lang="sr-Latn-RS" dirty="0" smtClean="0"/>
              <a:t> </a:t>
            </a:r>
            <a:r>
              <a:rPr lang="sr-Cyrl-RS" dirty="0" smtClean="0"/>
              <a:t>аутономију</a:t>
            </a:r>
            <a:r>
              <a:rPr lang="sr-Latn-RS" dirty="0" smtClean="0"/>
              <a:t> </a:t>
            </a:r>
            <a:r>
              <a:rPr lang="sr-Cyrl-RS" dirty="0" smtClean="0"/>
              <a:t>жена</a:t>
            </a:r>
            <a:r>
              <a:rPr lang="sr-Latn-RS" dirty="0" smtClean="0"/>
              <a:t>)</a:t>
            </a:r>
          </a:p>
        </p:txBody>
      </p:sp>
      <p:pic>
        <p:nvPicPr>
          <p:cNvPr id="4" name="Picture 3" descr="yene 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00" y="4267200"/>
            <a:ext cx="2790825" cy="16383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657"/>
    </mc:Choice>
    <mc:Fallback xmlns="">
      <p:transition spd="slow" advTm="18657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Предрасуде</a:t>
            </a:r>
            <a:r>
              <a:rPr lang="sr-Latn-RS" dirty="0" smtClean="0"/>
              <a:t> </a:t>
            </a:r>
            <a:r>
              <a:rPr lang="sr-Cyrl-RS" dirty="0" smtClean="0"/>
              <a:t>и</a:t>
            </a:r>
            <a:r>
              <a:rPr lang="sr-Latn-RS" dirty="0" smtClean="0"/>
              <a:t> </a:t>
            </a:r>
            <a:r>
              <a:rPr lang="sr-Cyrl-RS" dirty="0" smtClean="0"/>
              <a:t>дискриминација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Овакве</a:t>
            </a:r>
            <a:r>
              <a:rPr lang="sr-Latn-RS" dirty="0" smtClean="0"/>
              <a:t> </a:t>
            </a:r>
            <a:r>
              <a:rPr lang="sr-Cyrl-RS" dirty="0" smtClean="0"/>
              <a:t>предрасуде</a:t>
            </a:r>
            <a:r>
              <a:rPr lang="sr-Latn-RS" dirty="0" smtClean="0"/>
              <a:t> </a:t>
            </a:r>
            <a:r>
              <a:rPr lang="sr-Cyrl-RS" dirty="0" smtClean="0"/>
              <a:t>могу</a:t>
            </a:r>
            <a:r>
              <a:rPr lang="sr-Latn-RS" dirty="0" smtClean="0"/>
              <a:t> </a:t>
            </a:r>
            <a:r>
              <a:rPr lang="sr-Cyrl-RS" dirty="0" smtClean="0"/>
              <a:t>утицати</a:t>
            </a:r>
            <a:r>
              <a:rPr lang="sr-Latn-RS" dirty="0" smtClean="0"/>
              <a:t> </a:t>
            </a:r>
            <a:r>
              <a:rPr lang="sr-Cyrl-RS" dirty="0" smtClean="0"/>
              <a:t>на</a:t>
            </a:r>
            <a:r>
              <a:rPr lang="sr-Latn-RS" dirty="0" smtClean="0"/>
              <a:t> </a:t>
            </a:r>
            <a:r>
              <a:rPr lang="sr-Cyrl-RS" dirty="0" smtClean="0"/>
              <a:t>клиничко</a:t>
            </a:r>
            <a:r>
              <a:rPr lang="sr-Latn-RS" dirty="0" smtClean="0"/>
              <a:t> </a:t>
            </a:r>
            <a:r>
              <a:rPr lang="sr-Cyrl-RS" dirty="0" smtClean="0"/>
              <a:t>одлучивање</a:t>
            </a:r>
            <a:r>
              <a:rPr lang="sr-Latn-RS" dirty="0" smtClean="0"/>
              <a:t>.</a:t>
            </a:r>
          </a:p>
          <a:p>
            <a:r>
              <a:rPr lang="sr-Cyrl-RS" dirty="0" smtClean="0">
                <a:solidFill>
                  <a:srgbClr val="C00000"/>
                </a:solidFill>
              </a:rPr>
              <a:t>Болеснику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не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треба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пружити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или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одбити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лечење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на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основу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његових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друштвених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вредности</a:t>
            </a:r>
            <a:r>
              <a:rPr lang="sr-Latn-RS" dirty="0" smtClean="0">
                <a:solidFill>
                  <a:srgbClr val="C00000"/>
                </a:solidFill>
              </a:rPr>
              <a:t>(</a:t>
            </a:r>
            <a:r>
              <a:rPr lang="sr-Cyrl-RS" dirty="0" smtClean="0">
                <a:solidFill>
                  <a:srgbClr val="C00000"/>
                </a:solidFill>
              </a:rPr>
              <a:t>криминалце</a:t>
            </a:r>
            <a:r>
              <a:rPr lang="sr-Latn-RS" dirty="0" smtClean="0">
                <a:solidFill>
                  <a:srgbClr val="C00000"/>
                </a:solidFill>
              </a:rPr>
              <a:t>,</a:t>
            </a:r>
            <a:r>
              <a:rPr lang="sr-Cyrl-RS" dirty="0" smtClean="0">
                <a:solidFill>
                  <a:srgbClr val="C00000"/>
                </a:solidFill>
              </a:rPr>
              <a:t>терористе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и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друге</a:t>
            </a:r>
            <a:r>
              <a:rPr lang="sr-Latn-RS" dirty="0" smtClean="0">
                <a:solidFill>
                  <a:srgbClr val="C00000"/>
                </a:solidFill>
              </a:rPr>
              <a:t>,</a:t>
            </a:r>
            <a:r>
              <a:rPr lang="sr-Cyrl-RS" dirty="0" smtClean="0">
                <a:solidFill>
                  <a:srgbClr val="C00000"/>
                </a:solidFill>
              </a:rPr>
              <a:t>треба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третирати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с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обзиром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на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њихове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медицинске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потребе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а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не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у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односу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на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њихову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вредност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за</a:t>
            </a:r>
            <a:r>
              <a:rPr lang="sr-Latn-RS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rgbClr val="C00000"/>
                </a:solidFill>
              </a:rPr>
              <a:t>друштво</a:t>
            </a:r>
            <a:r>
              <a:rPr lang="sr-Latn-RS" dirty="0" smtClean="0">
                <a:solidFill>
                  <a:srgbClr val="C00000"/>
                </a:solidFill>
              </a:rPr>
              <a:t>)</a:t>
            </a: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221"/>
    </mc:Choice>
    <mc:Fallback xmlns="">
      <p:transition spd="slow" advTm="31221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sr-Latn-RS" dirty="0" smtClean="0"/>
              <a:t>                           </a:t>
            </a:r>
            <a:r>
              <a:rPr lang="sr-Cyrl-RS" sz="4400" dirty="0" smtClean="0"/>
              <a:t>ХВАЛА</a:t>
            </a:r>
            <a:r>
              <a:rPr lang="sr-Latn-RS" sz="4400" dirty="0" smtClean="0"/>
              <a:t> </a:t>
            </a:r>
            <a:r>
              <a:rPr lang="sr-Cyrl-RS" sz="4400" dirty="0" smtClean="0"/>
              <a:t>НА</a:t>
            </a:r>
            <a:r>
              <a:rPr lang="sr-Latn-RS" sz="4400" dirty="0" smtClean="0"/>
              <a:t> </a:t>
            </a:r>
            <a:r>
              <a:rPr lang="sr-Cyrl-RS" sz="4400" dirty="0" smtClean="0"/>
              <a:t>ПАЖЊИ</a:t>
            </a:r>
            <a:r>
              <a:rPr lang="sr-Latn-RS" sz="4400" dirty="0" smtClean="0"/>
              <a:t>!</a:t>
            </a:r>
            <a:endParaRPr lang="en-US" sz="4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82"/>
    </mc:Choice>
    <mc:Fallback xmlns="">
      <p:transition spd="slow" advTm="2882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Етичко</a:t>
            </a:r>
            <a:r>
              <a:rPr lang="sr-Latn-RS" dirty="0" smtClean="0"/>
              <a:t> </a:t>
            </a:r>
            <a:r>
              <a:rPr lang="sr-Cyrl-RS" dirty="0" smtClean="0"/>
              <a:t>понашање</a:t>
            </a:r>
            <a:r>
              <a:rPr lang="sr-Latn-RS" dirty="0" smtClean="0"/>
              <a:t> </a:t>
            </a:r>
            <a:r>
              <a:rPr lang="sr-Cyrl-RS" dirty="0" smtClean="0"/>
              <a:t>и</a:t>
            </a:r>
            <a:r>
              <a:rPr lang="sr-Latn-RS" dirty="0" smtClean="0"/>
              <a:t> </a:t>
            </a:r>
            <a:r>
              <a:rPr lang="sr-Cyrl-RS" dirty="0" err="1" smtClean="0"/>
              <a:t>вулнерабилне</a:t>
            </a:r>
            <a:r>
              <a:rPr lang="sr-Latn-RS" dirty="0" smtClean="0"/>
              <a:t> (</a:t>
            </a:r>
            <a:r>
              <a:rPr lang="sr-Cyrl-RS" dirty="0" smtClean="0"/>
              <a:t>осетљиве</a:t>
            </a:r>
            <a:r>
              <a:rPr lang="sr-Latn-RS" dirty="0" smtClean="0"/>
              <a:t> ) </a:t>
            </a:r>
            <a:r>
              <a:rPr lang="sr-Cyrl-RS" dirty="0" smtClean="0"/>
              <a:t>групе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sr-Latn-RS" sz="2800" dirty="0" smtClean="0"/>
          </a:p>
          <a:p>
            <a:r>
              <a:rPr lang="sr-Cyrl-RS" sz="2800" dirty="0" smtClean="0"/>
              <a:t>Многе</a:t>
            </a:r>
            <a:r>
              <a:rPr lang="en-US" sz="2800" dirty="0" smtClean="0"/>
              <a:t> </a:t>
            </a:r>
            <a:r>
              <a:rPr lang="sr-Cyrl-RS" sz="2800" dirty="0" smtClean="0"/>
              <a:t>ситуације</a:t>
            </a:r>
            <a:r>
              <a:rPr lang="en-US" sz="2800" dirty="0" smtClean="0"/>
              <a:t>, </a:t>
            </a:r>
            <a:r>
              <a:rPr lang="sr-Cyrl-RS" sz="2800" dirty="0" smtClean="0"/>
              <a:t>које</a:t>
            </a:r>
            <a:r>
              <a:rPr lang="en-US" sz="2800" dirty="0" smtClean="0"/>
              <a:t> </a:t>
            </a:r>
            <a:r>
              <a:rPr lang="sr-Cyrl-RS" sz="2800" dirty="0" smtClean="0"/>
              <a:t>укључују</a:t>
            </a:r>
            <a:r>
              <a:rPr lang="en-US" sz="2800" dirty="0" smtClean="0"/>
              <a:t> </a:t>
            </a:r>
            <a:r>
              <a:rPr lang="sr-Cyrl-RS" sz="2800" dirty="0" smtClean="0"/>
              <a:t>етички</a:t>
            </a:r>
            <a:r>
              <a:rPr lang="en-US" sz="2800" dirty="0" smtClean="0"/>
              <a:t> </a:t>
            </a:r>
            <a:r>
              <a:rPr lang="sr-Cyrl-RS" sz="2800" dirty="0" smtClean="0"/>
              <a:t>проблем</a:t>
            </a:r>
            <a:r>
              <a:rPr lang="en-US" sz="2800" dirty="0" smtClean="0"/>
              <a:t>, </a:t>
            </a:r>
            <a:r>
              <a:rPr lang="sr-Cyrl-RS" sz="2800" dirty="0" smtClean="0"/>
              <a:t>поред</a:t>
            </a:r>
            <a:r>
              <a:rPr lang="en-US" sz="2800" dirty="0" smtClean="0"/>
              <a:t> </a:t>
            </a:r>
            <a:r>
              <a:rPr lang="sr-Cyrl-RS" sz="2800" dirty="0" smtClean="0"/>
              <a:t>професионалног</a:t>
            </a:r>
            <a:r>
              <a:rPr lang="en-US" sz="2800" dirty="0" smtClean="0"/>
              <a:t> </a:t>
            </a:r>
            <a:r>
              <a:rPr lang="sr-Cyrl-RS" sz="2800" dirty="0" smtClean="0"/>
              <a:t>расуђивања</a:t>
            </a:r>
            <a:r>
              <a:rPr lang="en-US" sz="2800" dirty="0" smtClean="0"/>
              <a:t> </a:t>
            </a:r>
            <a:r>
              <a:rPr lang="sr-Cyrl-RS" sz="2800" dirty="0" smtClean="0"/>
              <a:t>и</a:t>
            </a:r>
            <a:r>
              <a:rPr lang="en-US" sz="2800" dirty="0" smtClean="0"/>
              <a:t> </a:t>
            </a:r>
            <a:r>
              <a:rPr lang="sr-Cyrl-RS" sz="2800" dirty="0" smtClean="0"/>
              <a:t>процене</a:t>
            </a:r>
            <a:r>
              <a:rPr lang="en-US" sz="2800" dirty="0" smtClean="0"/>
              <a:t> </a:t>
            </a:r>
            <a:r>
              <a:rPr lang="sr-Cyrl-RS" sz="2800" dirty="0" smtClean="0"/>
              <a:t>укључују</a:t>
            </a:r>
            <a:r>
              <a:rPr lang="en-US" sz="2800" dirty="0" smtClean="0"/>
              <a:t> </a:t>
            </a:r>
            <a:r>
              <a:rPr lang="sr-Cyrl-RS" sz="2800" dirty="0" smtClean="0"/>
              <a:t>и</a:t>
            </a:r>
            <a:r>
              <a:rPr lang="en-US" sz="2800" dirty="0" smtClean="0"/>
              <a:t> </a:t>
            </a:r>
            <a:r>
              <a:rPr lang="sr-Cyrl-RS" sz="2800" dirty="0" smtClean="0"/>
              <a:t>разматрања</a:t>
            </a:r>
            <a:r>
              <a:rPr lang="en-US" sz="2800" dirty="0" smtClean="0"/>
              <a:t> </a:t>
            </a:r>
            <a:r>
              <a:rPr lang="sr-Cyrl-RS" sz="2800" dirty="0" smtClean="0"/>
              <a:t>о</a:t>
            </a:r>
            <a:r>
              <a:rPr lang="en-US" sz="2800" dirty="0" smtClean="0"/>
              <a:t> </a:t>
            </a:r>
            <a:r>
              <a:rPr lang="sr-Cyrl-RS" sz="2800" dirty="0" smtClean="0"/>
              <a:t>вредностима</a:t>
            </a:r>
            <a:r>
              <a:rPr lang="en-US" sz="2800" dirty="0" smtClean="0"/>
              <a:t>, </a:t>
            </a:r>
            <a:r>
              <a:rPr lang="sr-Cyrl-RS" sz="2800" dirty="0" smtClean="0"/>
              <a:t>правима</a:t>
            </a:r>
            <a:r>
              <a:rPr lang="en-US" sz="2800" dirty="0" smtClean="0"/>
              <a:t> </a:t>
            </a:r>
            <a:r>
              <a:rPr lang="sr-Cyrl-RS" sz="2800" dirty="0" smtClean="0"/>
              <a:t>и</a:t>
            </a:r>
            <a:r>
              <a:rPr lang="en-US" sz="2800" dirty="0" smtClean="0"/>
              <a:t> </a:t>
            </a:r>
            <a:r>
              <a:rPr lang="sr-Cyrl-RS" sz="2800" dirty="0" smtClean="0"/>
              <a:t>одговорностима</a:t>
            </a:r>
            <a:r>
              <a:rPr lang="en-US" sz="2800" dirty="0" smtClean="0"/>
              <a:t> </a:t>
            </a:r>
            <a:endParaRPr lang="sr-Latn-RS" sz="2800" dirty="0" smtClean="0"/>
          </a:p>
          <a:p>
            <a:pPr>
              <a:buNone/>
            </a:pPr>
            <a:endParaRPr lang="sr-Latn-RS" sz="2800" dirty="0" smtClean="0"/>
          </a:p>
          <a:p>
            <a:r>
              <a:rPr lang="sr-Cyrl-RS" sz="2800" dirty="0" smtClean="0"/>
              <a:t>Према</a:t>
            </a:r>
            <a:r>
              <a:rPr lang="en-US" sz="2800" dirty="0" smtClean="0"/>
              <a:t> </a:t>
            </a:r>
            <a:r>
              <a:rPr lang="sr-Cyrl-RS" sz="2800" dirty="0" smtClean="0"/>
              <a:t>наводима</a:t>
            </a:r>
            <a:r>
              <a:rPr lang="en-US" sz="2800" dirty="0" smtClean="0"/>
              <a:t> </a:t>
            </a:r>
            <a:r>
              <a:rPr lang="sr-Cyrl-RS" sz="2800" dirty="0" smtClean="0"/>
              <a:t>референтне</a:t>
            </a:r>
            <a:r>
              <a:rPr lang="en-US" sz="2800" dirty="0" smtClean="0"/>
              <a:t> </a:t>
            </a:r>
            <a:r>
              <a:rPr lang="sr-Cyrl-RS" sz="2800" dirty="0" smtClean="0"/>
              <a:t>литературе</a:t>
            </a:r>
            <a:r>
              <a:rPr lang="en-US" sz="2800" dirty="0" smtClean="0"/>
              <a:t>, </a:t>
            </a:r>
            <a:r>
              <a:rPr lang="sr-Cyrl-RS" sz="2800" dirty="0" smtClean="0"/>
              <a:t>етичка</a:t>
            </a:r>
            <a:r>
              <a:rPr lang="en-US" sz="2800" dirty="0" smtClean="0"/>
              <a:t> </a:t>
            </a:r>
            <a:r>
              <a:rPr lang="sr-Cyrl-RS" sz="2800" dirty="0" smtClean="0"/>
              <a:t>питања</a:t>
            </a:r>
            <a:r>
              <a:rPr lang="en-US" sz="2800" dirty="0" smtClean="0"/>
              <a:t> </a:t>
            </a:r>
            <a:r>
              <a:rPr lang="sr-Cyrl-RS" sz="2800" dirty="0" smtClean="0"/>
              <a:t>су</a:t>
            </a:r>
            <a:r>
              <a:rPr lang="en-US" sz="2800" dirty="0" smtClean="0"/>
              <a:t> </a:t>
            </a:r>
            <a:r>
              <a:rPr lang="sr-Cyrl-RS" sz="2800" dirty="0" smtClean="0"/>
              <a:t>повезана</a:t>
            </a:r>
            <a:r>
              <a:rPr lang="en-US" sz="2800" dirty="0" smtClean="0"/>
              <a:t>, </a:t>
            </a:r>
            <a:r>
              <a:rPr lang="sr-Cyrl-RS" sz="2800" dirty="0" smtClean="0"/>
              <a:t>поред</a:t>
            </a:r>
            <a:r>
              <a:rPr lang="en-US" sz="2800" dirty="0" smtClean="0"/>
              <a:t> </a:t>
            </a:r>
            <a:r>
              <a:rPr lang="sr-Cyrl-RS" sz="2800" dirty="0" smtClean="0"/>
              <a:t>наведеног</a:t>
            </a:r>
            <a:r>
              <a:rPr lang="en-US" sz="2800" dirty="0" smtClean="0"/>
              <a:t> </a:t>
            </a:r>
            <a:r>
              <a:rPr lang="sr-Cyrl-RS" sz="2800" dirty="0" smtClean="0"/>
              <a:t>кршења</a:t>
            </a:r>
            <a:r>
              <a:rPr lang="en-US" sz="2800" dirty="0" smtClean="0"/>
              <a:t> </a:t>
            </a:r>
            <a:r>
              <a:rPr lang="sr-Cyrl-RS" sz="2800" dirty="0" smtClean="0"/>
              <a:t>закона</a:t>
            </a:r>
            <a:r>
              <a:rPr lang="en-US" sz="2800" dirty="0" smtClean="0"/>
              <a:t>, </a:t>
            </a:r>
            <a:r>
              <a:rPr lang="sr-Cyrl-RS" sz="2800" dirty="0" smtClean="0"/>
              <a:t>са</a:t>
            </a:r>
            <a:r>
              <a:rPr lang="en-US" sz="2800" dirty="0" smtClean="0"/>
              <a:t> </a:t>
            </a:r>
            <a:r>
              <a:rPr lang="sr-Cyrl-RS" sz="2800" dirty="0" smtClean="0"/>
              <a:t>алокацијом</a:t>
            </a:r>
            <a:r>
              <a:rPr lang="en-US" sz="2800" dirty="0" smtClean="0"/>
              <a:t> </a:t>
            </a:r>
            <a:r>
              <a:rPr lang="sr-Cyrl-RS" sz="2800" dirty="0" smtClean="0"/>
              <a:t>ресурса</a:t>
            </a:r>
            <a:r>
              <a:rPr lang="en-US" sz="2800" dirty="0" smtClean="0"/>
              <a:t>, </a:t>
            </a:r>
            <a:r>
              <a:rPr lang="sr-Cyrl-RS" sz="2800" dirty="0" smtClean="0"/>
              <a:t>комуникацијом</a:t>
            </a:r>
            <a:r>
              <a:rPr lang="en-US" sz="2800" dirty="0" smtClean="0"/>
              <a:t> </a:t>
            </a:r>
            <a:r>
              <a:rPr lang="sr-Cyrl-RS" sz="2800" dirty="0" smtClean="0"/>
              <a:t>са</a:t>
            </a:r>
            <a:r>
              <a:rPr lang="en-US" sz="2800" dirty="0" smtClean="0"/>
              <a:t> </a:t>
            </a:r>
            <a:r>
              <a:rPr lang="sr-Cyrl-RS" sz="2800" dirty="0" smtClean="0"/>
              <a:t>пацијентима</a:t>
            </a:r>
            <a:r>
              <a:rPr lang="en-US" sz="2800" dirty="0" smtClean="0"/>
              <a:t> </a:t>
            </a:r>
            <a:r>
              <a:rPr lang="sr-Cyrl-RS" sz="2800" dirty="0" smtClean="0"/>
              <a:t>и</a:t>
            </a:r>
            <a:r>
              <a:rPr lang="en-US" sz="2800" dirty="0" smtClean="0"/>
              <a:t> </a:t>
            </a:r>
            <a:r>
              <a:rPr lang="sr-Cyrl-RS" sz="2800" dirty="0" smtClean="0"/>
              <a:t>тимским</a:t>
            </a:r>
            <a:r>
              <a:rPr lang="en-US" sz="2800" dirty="0" smtClean="0"/>
              <a:t> </a:t>
            </a:r>
            <a:r>
              <a:rPr lang="sr-Cyrl-RS" sz="2800" dirty="0" smtClean="0"/>
              <a:t>радом</a:t>
            </a:r>
            <a:r>
              <a:rPr lang="en-US" sz="2800" dirty="0" smtClean="0"/>
              <a:t> </a:t>
            </a:r>
            <a:r>
              <a:rPr lang="sr-Cyrl-RS" sz="2800" dirty="0" smtClean="0"/>
              <a:t>са</a:t>
            </a:r>
            <a:r>
              <a:rPr lang="en-US" sz="2800" dirty="0" smtClean="0"/>
              <a:t> </a:t>
            </a:r>
            <a:r>
              <a:rPr lang="sr-Cyrl-RS" sz="2800" dirty="0" smtClean="0"/>
              <a:t>осталим</a:t>
            </a:r>
            <a:r>
              <a:rPr lang="en-US" sz="2800" dirty="0" smtClean="0"/>
              <a:t> </a:t>
            </a:r>
            <a:r>
              <a:rPr lang="sr-Cyrl-RS" sz="2800" dirty="0" smtClean="0"/>
              <a:t>здравственим</a:t>
            </a:r>
            <a:r>
              <a:rPr lang="en-US" sz="2800" dirty="0" smtClean="0"/>
              <a:t> </a:t>
            </a:r>
            <a:r>
              <a:rPr lang="sr-Cyrl-RS" sz="2800" dirty="0" smtClean="0"/>
              <a:t>радницима</a:t>
            </a:r>
            <a:endParaRPr lang="sr-Latn-RS" sz="2800" dirty="0" smtClean="0"/>
          </a:p>
          <a:p>
            <a:pPr>
              <a:buNone/>
            </a:pPr>
            <a:endParaRPr lang="sr-Latn-RS" sz="24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555"/>
    </mc:Choice>
    <mc:Fallback xmlns="">
      <p:transition spd="slow" advTm="28555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Неки</a:t>
            </a:r>
            <a:r>
              <a:rPr lang="sr-Latn-RS" dirty="0" smtClean="0"/>
              <a:t> </a:t>
            </a:r>
            <a:r>
              <a:rPr lang="sr-Cyrl-RS" dirty="0" smtClean="0"/>
              <a:t>од</a:t>
            </a:r>
            <a:r>
              <a:rPr lang="sr-Latn-RS" dirty="0" smtClean="0"/>
              <a:t> </a:t>
            </a:r>
            <a:r>
              <a:rPr lang="sr-Cyrl-RS" dirty="0" smtClean="0"/>
              <a:t>фармацеутских</a:t>
            </a:r>
            <a:r>
              <a:rPr lang="sr-Latn-RS" dirty="0" smtClean="0"/>
              <a:t> </a:t>
            </a:r>
            <a:r>
              <a:rPr lang="sr-Cyrl-RS" dirty="0" smtClean="0"/>
              <a:t>кодекса</a:t>
            </a:r>
            <a:r>
              <a:rPr lang="sr-Latn-RS" dirty="0" smtClean="0"/>
              <a:t>:</a:t>
            </a:r>
            <a:r>
              <a:rPr lang="sr-Latn-RS" dirty="0" smtClean="0">
                <a:solidFill>
                  <a:schemeClr val="accent1"/>
                </a:solidFill>
              </a:rPr>
              <a:t/>
            </a:r>
            <a:br>
              <a:rPr lang="sr-Latn-RS" dirty="0" smtClean="0">
                <a:solidFill>
                  <a:schemeClr val="accent1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eaLnBrk="0">
              <a:buNone/>
            </a:pPr>
            <a:r>
              <a:rPr lang="en-US" dirty="0" smtClean="0"/>
              <a:t>• </a:t>
            </a:r>
            <a:r>
              <a:rPr lang="sr-Cyrl-RS" dirty="0" smtClean="0"/>
              <a:t>Поштовање</a:t>
            </a:r>
            <a:r>
              <a:rPr lang="en-US" dirty="0" smtClean="0"/>
              <a:t> </a:t>
            </a:r>
            <a:r>
              <a:rPr lang="sr-Cyrl-RS" dirty="0" smtClean="0"/>
              <a:t>права</a:t>
            </a:r>
            <a:r>
              <a:rPr lang="en-US" dirty="0" smtClean="0"/>
              <a:t> </a:t>
            </a:r>
            <a:r>
              <a:rPr lang="sr-Cyrl-RS" dirty="0" smtClean="0"/>
              <a:t>пацијента</a:t>
            </a:r>
            <a:r>
              <a:rPr lang="en-US" dirty="0" smtClean="0"/>
              <a:t> </a:t>
            </a:r>
            <a:r>
              <a:rPr lang="sr-Cyrl-RS" dirty="0" smtClean="0"/>
              <a:t>за</a:t>
            </a:r>
            <a:r>
              <a:rPr lang="en-US" dirty="0" smtClean="0"/>
              <a:t> </a:t>
            </a:r>
            <a:r>
              <a:rPr lang="sr-Cyrl-RS" dirty="0" smtClean="0"/>
              <a:t>учешће</a:t>
            </a:r>
            <a:r>
              <a:rPr lang="en-US" dirty="0" smtClean="0"/>
              <a:t> </a:t>
            </a:r>
            <a:r>
              <a:rPr lang="sr-Cyrl-RS" dirty="0" smtClean="0"/>
              <a:t>у</a:t>
            </a:r>
            <a:r>
              <a:rPr lang="en-US" dirty="0" smtClean="0"/>
              <a:t> </a:t>
            </a:r>
            <a:r>
              <a:rPr lang="sr-Cyrl-RS" dirty="0" smtClean="0"/>
              <a:t>доношењу</a:t>
            </a:r>
            <a:r>
              <a:rPr lang="en-US" dirty="0" smtClean="0"/>
              <a:t> </a:t>
            </a:r>
            <a:r>
              <a:rPr lang="sr-Cyrl-RS" dirty="0" smtClean="0"/>
              <a:t>одлука</a:t>
            </a:r>
            <a:r>
              <a:rPr lang="en-US" dirty="0" smtClean="0"/>
              <a:t> </a:t>
            </a:r>
            <a:r>
              <a:rPr lang="sr-Cyrl-RS" dirty="0" smtClean="0"/>
              <a:t>о</a:t>
            </a:r>
            <a:r>
              <a:rPr lang="en-US" dirty="0" smtClean="0"/>
              <a:t> </a:t>
            </a:r>
            <a:r>
              <a:rPr lang="sr-Cyrl-RS" dirty="0" smtClean="0"/>
              <a:t>њиховом</a:t>
            </a:r>
            <a:r>
              <a:rPr lang="en-US" dirty="0" smtClean="0"/>
              <a:t> </a:t>
            </a:r>
            <a:r>
              <a:rPr lang="sr-Cyrl-RS" dirty="0" smtClean="0"/>
              <a:t>третману</a:t>
            </a:r>
            <a:r>
              <a:rPr lang="en-US" dirty="0" smtClean="0"/>
              <a:t> </a:t>
            </a:r>
            <a:r>
              <a:rPr lang="sr-Cyrl-RS" dirty="0" smtClean="0"/>
              <a:t>медицинским</a:t>
            </a:r>
            <a:r>
              <a:rPr lang="en-US" dirty="0" smtClean="0"/>
              <a:t> </a:t>
            </a:r>
            <a:r>
              <a:rPr lang="sr-Cyrl-RS" dirty="0" smtClean="0"/>
              <a:t>производима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подстицање</a:t>
            </a:r>
            <a:r>
              <a:rPr lang="en-US" dirty="0" smtClean="0"/>
              <a:t> </a:t>
            </a:r>
            <a:r>
              <a:rPr lang="sr-Cyrl-RS" dirty="0" smtClean="0"/>
              <a:t>да</a:t>
            </a:r>
            <a:r>
              <a:rPr lang="en-US" dirty="0" smtClean="0"/>
              <a:t> </a:t>
            </a:r>
            <a:r>
              <a:rPr lang="sr-Cyrl-RS" dirty="0" smtClean="0"/>
              <a:t>то</a:t>
            </a:r>
            <a:r>
              <a:rPr lang="en-US" dirty="0" smtClean="0"/>
              <a:t> </a:t>
            </a:r>
            <a:r>
              <a:rPr lang="sr-Cyrl-RS" dirty="0" smtClean="0"/>
              <a:t>учине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r>
              <a:rPr lang="en-US" dirty="0" smtClean="0"/>
              <a:t>• </a:t>
            </a:r>
            <a:r>
              <a:rPr lang="sr-Cyrl-RS" dirty="0" smtClean="0"/>
              <a:t>Препознавање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поштовање</a:t>
            </a:r>
            <a:r>
              <a:rPr lang="en-US" dirty="0" smtClean="0"/>
              <a:t> </a:t>
            </a:r>
            <a:r>
              <a:rPr lang="sr-Cyrl-RS" dirty="0" smtClean="0"/>
              <a:t>културних</a:t>
            </a:r>
            <a:r>
              <a:rPr lang="en-US" dirty="0" smtClean="0"/>
              <a:t> </a:t>
            </a:r>
            <a:r>
              <a:rPr lang="sr-Cyrl-RS" dirty="0" smtClean="0"/>
              <a:t>разлика</a:t>
            </a:r>
            <a:r>
              <a:rPr lang="en-US" dirty="0" smtClean="0"/>
              <a:t>, </a:t>
            </a:r>
            <a:r>
              <a:rPr lang="sr-Cyrl-RS" dirty="0" smtClean="0"/>
              <a:t>веровања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вредности</a:t>
            </a:r>
            <a:r>
              <a:rPr lang="en-US" dirty="0" smtClean="0"/>
              <a:t> </a:t>
            </a:r>
            <a:r>
              <a:rPr lang="sr-Cyrl-RS" dirty="0" smtClean="0"/>
              <a:t>пацијената</a:t>
            </a:r>
            <a:r>
              <a:rPr lang="en-US" dirty="0" smtClean="0"/>
              <a:t>, </a:t>
            </a:r>
            <a:r>
              <a:rPr lang="sr-Cyrl-RS" dirty="0" smtClean="0"/>
              <a:t>нарочито</a:t>
            </a:r>
            <a:r>
              <a:rPr lang="en-US" dirty="0" smtClean="0"/>
              <a:t> </a:t>
            </a:r>
            <a:r>
              <a:rPr lang="sr-Cyrl-RS" dirty="0" smtClean="0"/>
              <a:t>зато</a:t>
            </a:r>
            <a:r>
              <a:rPr lang="en-US" dirty="0" smtClean="0"/>
              <a:t> </a:t>
            </a:r>
            <a:r>
              <a:rPr lang="sr-Cyrl-RS" dirty="0" smtClean="0"/>
              <a:t>што</a:t>
            </a:r>
            <a:r>
              <a:rPr lang="en-US" dirty="0" smtClean="0"/>
              <a:t> </a:t>
            </a:r>
            <a:r>
              <a:rPr lang="sr-Cyrl-RS" dirty="0" smtClean="0"/>
              <a:t>могу</a:t>
            </a:r>
            <a:r>
              <a:rPr lang="en-US" dirty="0" smtClean="0"/>
              <a:t> </a:t>
            </a:r>
            <a:r>
              <a:rPr lang="sr-Cyrl-RS" dirty="0" smtClean="0"/>
              <a:t>утицати</a:t>
            </a:r>
            <a:r>
              <a:rPr lang="en-US" dirty="0" smtClean="0"/>
              <a:t> </a:t>
            </a:r>
            <a:r>
              <a:rPr lang="sr-Cyrl-RS" dirty="0" smtClean="0"/>
              <a:t>на</a:t>
            </a:r>
            <a:r>
              <a:rPr lang="en-US" dirty="0" smtClean="0"/>
              <a:t> </a:t>
            </a:r>
            <a:r>
              <a:rPr lang="sr-Cyrl-RS" dirty="0" smtClean="0"/>
              <a:t>став</a:t>
            </a:r>
            <a:r>
              <a:rPr lang="en-US" dirty="0" smtClean="0"/>
              <a:t> </a:t>
            </a:r>
            <a:r>
              <a:rPr lang="sr-Cyrl-RS" dirty="0" smtClean="0"/>
              <a:t>пацијента</a:t>
            </a:r>
            <a:r>
              <a:rPr lang="en-US" dirty="0" smtClean="0"/>
              <a:t> </a:t>
            </a:r>
            <a:r>
              <a:rPr lang="sr-Cyrl-RS" dirty="0" smtClean="0"/>
              <a:t>према</a:t>
            </a:r>
            <a:r>
              <a:rPr lang="en-US" dirty="0" smtClean="0"/>
              <a:t> </a:t>
            </a:r>
            <a:r>
              <a:rPr lang="sr-Cyrl-RS" dirty="0" smtClean="0"/>
              <a:t>предложеном</a:t>
            </a:r>
            <a:r>
              <a:rPr lang="en-US" dirty="0" smtClean="0"/>
              <a:t> </a:t>
            </a:r>
            <a:r>
              <a:rPr lang="sr-Cyrl-RS" dirty="0" smtClean="0"/>
              <a:t>третману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pic>
        <p:nvPicPr>
          <p:cNvPr id="5" name="Content Placeholder 4" descr="etika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00600" y="2667000"/>
            <a:ext cx="3810000" cy="1972469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725"/>
    </mc:Choice>
    <mc:Fallback xmlns="">
      <p:transition spd="slow" advTm="29725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err="1" smtClean="0"/>
              <a:t>Вулнерабилне</a:t>
            </a:r>
            <a:r>
              <a:rPr lang="sr-Latn-RS" dirty="0" smtClean="0"/>
              <a:t> </a:t>
            </a:r>
            <a:r>
              <a:rPr lang="sr-Cyrl-RS" dirty="0" smtClean="0"/>
              <a:t>групе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r-Cyrl-RS" dirty="0" smtClean="0"/>
              <a:t>Коначног</a:t>
            </a:r>
            <a:r>
              <a:rPr lang="en-US" dirty="0" smtClean="0"/>
              <a:t> </a:t>
            </a:r>
            <a:r>
              <a:rPr lang="sr-Cyrl-RS" dirty="0" smtClean="0"/>
              <a:t>списка</a:t>
            </a:r>
            <a:r>
              <a:rPr lang="en-US" dirty="0" smtClean="0"/>
              <a:t> </a:t>
            </a:r>
            <a:r>
              <a:rPr lang="sr-Cyrl-RS" dirty="0" err="1" smtClean="0"/>
              <a:t>вулнерабилних</a:t>
            </a:r>
            <a:r>
              <a:rPr lang="en-US" dirty="0" smtClean="0"/>
              <a:t> </a:t>
            </a:r>
            <a:r>
              <a:rPr lang="sr-Cyrl-RS" dirty="0" smtClean="0"/>
              <a:t>група</a:t>
            </a:r>
            <a:r>
              <a:rPr lang="en-US" dirty="0" smtClean="0"/>
              <a:t> </a:t>
            </a:r>
            <a:r>
              <a:rPr lang="sr-Cyrl-RS" dirty="0" smtClean="0"/>
              <a:t>нема</a:t>
            </a:r>
            <a:r>
              <a:rPr lang="en-US" dirty="0" smtClean="0"/>
              <a:t>, </a:t>
            </a:r>
            <a:r>
              <a:rPr lang="sr-Cyrl-RS" dirty="0" smtClean="0"/>
              <a:t>а</a:t>
            </a:r>
            <a:r>
              <a:rPr lang="en-US" dirty="0" smtClean="0"/>
              <a:t> </a:t>
            </a:r>
            <a:r>
              <a:rPr lang="sr-Cyrl-RS" dirty="0" smtClean="0"/>
              <a:t>у</a:t>
            </a:r>
            <a:r>
              <a:rPr lang="en-US" dirty="0" smtClean="0"/>
              <a:t> </a:t>
            </a:r>
            <a:r>
              <a:rPr lang="sr-Cyrl-RS" dirty="0" smtClean="0"/>
              <a:t>различитим</a:t>
            </a:r>
            <a:r>
              <a:rPr lang="en-US" dirty="0" smtClean="0"/>
              <a:t> </a:t>
            </a:r>
            <a:r>
              <a:rPr lang="sr-Cyrl-RS" dirty="0" smtClean="0"/>
              <a:t>земљама</a:t>
            </a:r>
            <a:r>
              <a:rPr lang="en-US" dirty="0" smtClean="0"/>
              <a:t> </a:t>
            </a:r>
            <a:r>
              <a:rPr lang="sr-Cyrl-RS" dirty="0" smtClean="0"/>
              <a:t>различите</a:t>
            </a:r>
            <a:r>
              <a:rPr lang="en-US" dirty="0" smtClean="0"/>
              <a:t> </a:t>
            </a:r>
            <a:r>
              <a:rPr lang="sr-Cyrl-RS" dirty="0" smtClean="0"/>
              <a:t>групације</a:t>
            </a:r>
            <a:r>
              <a:rPr lang="en-US" dirty="0" smtClean="0"/>
              <a:t> </a:t>
            </a:r>
            <a:r>
              <a:rPr lang="sr-Cyrl-RS" dirty="0" smtClean="0"/>
              <a:t>се</a:t>
            </a:r>
            <a:r>
              <a:rPr lang="en-US" dirty="0" smtClean="0"/>
              <a:t> </a:t>
            </a:r>
            <a:r>
              <a:rPr lang="sr-Cyrl-RS" dirty="0" smtClean="0"/>
              <a:t>сматрају</a:t>
            </a:r>
            <a:r>
              <a:rPr lang="en-US" dirty="0" smtClean="0"/>
              <a:t> </a:t>
            </a:r>
            <a:r>
              <a:rPr lang="sr-Cyrl-RS" dirty="0" err="1" smtClean="0"/>
              <a:t>вулнерабилним</a:t>
            </a:r>
            <a:r>
              <a:rPr lang="en-US" dirty="0" smtClean="0"/>
              <a:t>. </a:t>
            </a:r>
            <a:endParaRPr lang="sr-Latn-RS" dirty="0" smtClean="0"/>
          </a:p>
          <a:p>
            <a:r>
              <a:rPr lang="sr-Cyrl-RS" dirty="0" smtClean="0"/>
              <a:t>За</a:t>
            </a:r>
            <a:r>
              <a:rPr lang="en-US" dirty="0" smtClean="0"/>
              <a:t> </a:t>
            </a:r>
            <a:r>
              <a:rPr lang="sr-Cyrl-RS" dirty="0" smtClean="0"/>
              <a:t>идентификацију</a:t>
            </a:r>
            <a:r>
              <a:rPr lang="en-US" dirty="0" smtClean="0"/>
              <a:t> </a:t>
            </a:r>
            <a:r>
              <a:rPr lang="sr-Cyrl-RS" dirty="0" err="1" smtClean="0"/>
              <a:t>највулнерабилнијих</a:t>
            </a:r>
            <a:r>
              <a:rPr lang="en-US" dirty="0" smtClean="0"/>
              <a:t> </a:t>
            </a:r>
            <a:r>
              <a:rPr lang="sr-Cyrl-RS" dirty="0" smtClean="0"/>
              <a:t>група</a:t>
            </a:r>
            <a:r>
              <a:rPr lang="en-US" dirty="0" smtClean="0"/>
              <a:t> </a:t>
            </a:r>
            <a:r>
              <a:rPr lang="sr-Cyrl-RS" dirty="0" smtClean="0"/>
              <a:t>користе</a:t>
            </a:r>
            <a:r>
              <a:rPr lang="en-US" dirty="0" smtClean="0"/>
              <a:t> </a:t>
            </a:r>
            <a:r>
              <a:rPr lang="sr-Cyrl-RS" dirty="0" smtClean="0"/>
              <a:t>се</a:t>
            </a:r>
            <a:r>
              <a:rPr lang="en-US" dirty="0" smtClean="0"/>
              <a:t> </a:t>
            </a:r>
            <a:r>
              <a:rPr lang="sr-Cyrl-RS" dirty="0" smtClean="0"/>
              <a:t>специфични</a:t>
            </a:r>
            <a:r>
              <a:rPr lang="en-US" dirty="0" smtClean="0"/>
              <a:t> </a:t>
            </a:r>
            <a:r>
              <a:rPr lang="sr-Cyrl-RS" dirty="0" smtClean="0"/>
              <a:t>индикатори</a:t>
            </a:r>
            <a:r>
              <a:rPr lang="en-US" dirty="0" smtClean="0"/>
              <a:t>, </a:t>
            </a:r>
            <a:r>
              <a:rPr lang="sr-Cyrl-RS" dirty="0" smtClean="0"/>
              <a:t>при</a:t>
            </a:r>
            <a:r>
              <a:rPr lang="en-US" dirty="0" smtClean="0"/>
              <a:t> </a:t>
            </a:r>
            <a:r>
              <a:rPr lang="sr-Cyrl-RS" dirty="0" smtClean="0"/>
              <a:t>чему</a:t>
            </a:r>
            <a:r>
              <a:rPr lang="en-US" dirty="0" smtClean="0"/>
              <a:t> </a:t>
            </a:r>
            <a:r>
              <a:rPr lang="sr-Cyrl-RS" dirty="0" smtClean="0"/>
              <a:t>избор</a:t>
            </a:r>
            <a:r>
              <a:rPr lang="en-US" dirty="0" smtClean="0"/>
              <a:t> </a:t>
            </a:r>
            <a:r>
              <a:rPr lang="sr-Cyrl-RS" dirty="0" smtClean="0"/>
              <a:t>индикатора</a:t>
            </a:r>
            <a:r>
              <a:rPr lang="en-US" dirty="0" smtClean="0"/>
              <a:t> </a:t>
            </a:r>
            <a:r>
              <a:rPr lang="sr-Cyrl-RS" dirty="0" smtClean="0"/>
              <a:t>зависи</a:t>
            </a:r>
            <a:r>
              <a:rPr lang="en-US" dirty="0" smtClean="0"/>
              <a:t> </a:t>
            </a:r>
            <a:r>
              <a:rPr lang="sr-Cyrl-RS" dirty="0" smtClean="0"/>
              <a:t>од</a:t>
            </a:r>
            <a:r>
              <a:rPr lang="en-US" dirty="0" smtClean="0"/>
              <a:t> </a:t>
            </a:r>
            <a:r>
              <a:rPr lang="sr-Cyrl-RS" dirty="0" smtClean="0"/>
              <a:t>нивоа</a:t>
            </a:r>
            <a:r>
              <a:rPr lang="en-US" dirty="0" smtClean="0"/>
              <a:t> </a:t>
            </a:r>
            <a:r>
              <a:rPr lang="sr-Cyrl-RS" dirty="0" smtClean="0"/>
              <a:t>развијености</a:t>
            </a:r>
            <a:r>
              <a:rPr lang="en-US" dirty="0" smtClean="0"/>
              <a:t> </a:t>
            </a:r>
            <a:r>
              <a:rPr lang="sr-Cyrl-RS" dirty="0" smtClean="0"/>
              <a:t>заједнице</a:t>
            </a:r>
            <a:r>
              <a:rPr lang="en-US" dirty="0" smtClean="0"/>
              <a:t>. </a:t>
            </a:r>
            <a:endParaRPr lang="sr-Latn-RS" dirty="0" smtClean="0"/>
          </a:p>
        </p:txBody>
      </p:sp>
      <p:pic>
        <p:nvPicPr>
          <p:cNvPr id="5" name="Content Placeholder 4" descr="deca sa invaliditeom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343400" y="2743200"/>
            <a:ext cx="4495799" cy="2438400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613"/>
    </mc:Choice>
    <mc:Fallback xmlns="">
      <p:transition spd="slow" advTm="28613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err="1" smtClean="0"/>
              <a:t>Вулнерабилне</a:t>
            </a:r>
            <a:r>
              <a:rPr lang="sr-Latn-RS" dirty="0" smtClean="0"/>
              <a:t> </a:t>
            </a:r>
            <a:r>
              <a:rPr lang="sr-Cyrl-RS" dirty="0" smtClean="0"/>
              <a:t>групе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RS" dirty="0" smtClean="0"/>
              <a:t>У</a:t>
            </a:r>
            <a:r>
              <a:rPr lang="en-US" dirty="0" smtClean="0"/>
              <a:t> </a:t>
            </a:r>
            <a:r>
              <a:rPr lang="sr-Cyrl-RS" dirty="0" smtClean="0"/>
              <a:t>суштини</a:t>
            </a:r>
            <a:r>
              <a:rPr lang="en-US" dirty="0" smtClean="0"/>
              <a:t>, </a:t>
            </a:r>
            <a:r>
              <a:rPr lang="sr-Cyrl-RS" dirty="0" err="1" smtClean="0"/>
              <a:t>највулнерабилније</a:t>
            </a:r>
            <a:r>
              <a:rPr lang="en-US" dirty="0" smtClean="0"/>
              <a:t> </a:t>
            </a:r>
            <a:r>
              <a:rPr lang="sr-Cyrl-RS" dirty="0" smtClean="0"/>
              <a:t>су</a:t>
            </a:r>
            <a:r>
              <a:rPr lang="en-US" dirty="0" smtClean="0"/>
              <a:t> </a:t>
            </a:r>
            <a:r>
              <a:rPr lang="sr-Cyrl-RS" dirty="0" smtClean="0"/>
              <a:t>оне</a:t>
            </a:r>
            <a:r>
              <a:rPr lang="en-US" dirty="0" smtClean="0"/>
              <a:t> </a:t>
            </a:r>
            <a:r>
              <a:rPr lang="sr-Cyrl-RS" dirty="0" smtClean="0"/>
              <a:t>групе</a:t>
            </a:r>
            <a:r>
              <a:rPr lang="en-US" dirty="0" smtClean="0"/>
              <a:t> </a:t>
            </a:r>
            <a:r>
              <a:rPr lang="sr-Cyrl-RS" dirty="0" smtClean="0"/>
              <a:t>код</a:t>
            </a:r>
            <a:r>
              <a:rPr lang="en-US" dirty="0" smtClean="0"/>
              <a:t> </a:t>
            </a:r>
            <a:r>
              <a:rPr lang="sr-Cyrl-RS" dirty="0" smtClean="0"/>
              <a:t>којих</a:t>
            </a:r>
            <a:r>
              <a:rPr lang="en-US" dirty="0" smtClean="0"/>
              <a:t> </a:t>
            </a:r>
            <a:r>
              <a:rPr lang="sr-Cyrl-RS" dirty="0" smtClean="0"/>
              <a:t>су</a:t>
            </a:r>
            <a:r>
              <a:rPr lang="en-US" dirty="0" smtClean="0"/>
              <a:t> </a:t>
            </a:r>
            <a:r>
              <a:rPr lang="sr-Cyrl-RS" dirty="0" smtClean="0"/>
              <a:t>сви</a:t>
            </a:r>
            <a:r>
              <a:rPr lang="en-US" dirty="0" smtClean="0"/>
              <a:t> </a:t>
            </a:r>
            <a:r>
              <a:rPr lang="sr-Cyrl-RS" dirty="0" smtClean="0"/>
              <a:t>елементи</a:t>
            </a:r>
            <a:r>
              <a:rPr lang="en-US" dirty="0" smtClean="0"/>
              <a:t> </a:t>
            </a:r>
            <a:r>
              <a:rPr lang="sr-Cyrl-RS" dirty="0" err="1" smtClean="0"/>
              <a:t>вулнерабилности</a:t>
            </a:r>
            <a:r>
              <a:rPr lang="en-US" dirty="0" smtClean="0"/>
              <a:t> </a:t>
            </a:r>
            <a:r>
              <a:rPr lang="sr-Cyrl-RS" dirty="0" smtClean="0"/>
              <a:t>конвергентни</a:t>
            </a:r>
            <a:r>
              <a:rPr lang="en-US" dirty="0" smtClean="0"/>
              <a:t>, </a:t>
            </a:r>
            <a:r>
              <a:rPr lang="sr-Cyrl-RS" dirty="0" smtClean="0"/>
              <a:t>односно</a:t>
            </a:r>
            <a:r>
              <a:rPr lang="en-US" dirty="0" smtClean="0"/>
              <a:t> </a:t>
            </a:r>
            <a:r>
              <a:rPr lang="sr-Cyrl-RS" dirty="0" smtClean="0"/>
              <a:t>присутни</a:t>
            </a:r>
            <a:r>
              <a:rPr lang="en-US" dirty="0" smtClean="0"/>
              <a:t> </a:t>
            </a:r>
            <a:r>
              <a:rPr lang="sr-Cyrl-RS" dirty="0" smtClean="0"/>
              <a:t>су</a:t>
            </a:r>
            <a:r>
              <a:rPr lang="en-US" dirty="0" smtClean="0"/>
              <a:t> </a:t>
            </a:r>
            <a:r>
              <a:rPr lang="sr-Cyrl-RS" dirty="0" err="1" smtClean="0"/>
              <a:t>депривација</a:t>
            </a:r>
            <a:r>
              <a:rPr lang="en-US" dirty="0" smtClean="0"/>
              <a:t> </a:t>
            </a:r>
            <a:r>
              <a:rPr lang="sr-Cyrl-RS" dirty="0" smtClean="0"/>
              <a:t>у</a:t>
            </a:r>
            <a:r>
              <a:rPr lang="en-US" dirty="0" smtClean="0"/>
              <a:t> </a:t>
            </a:r>
            <a:r>
              <a:rPr lang="sr-Cyrl-RS" dirty="0" smtClean="0"/>
              <a:t>погледу</a:t>
            </a:r>
            <a:r>
              <a:rPr lang="en-US" dirty="0" smtClean="0"/>
              <a:t> </a:t>
            </a:r>
            <a:r>
              <a:rPr lang="sr-Cyrl-RS" dirty="0" smtClean="0"/>
              <a:t>здравља</a:t>
            </a:r>
            <a:r>
              <a:rPr lang="en-US" dirty="0" smtClean="0"/>
              <a:t>, </a:t>
            </a:r>
            <a:r>
              <a:rPr lang="sr-Cyrl-RS" dirty="0" smtClean="0"/>
              <a:t>физичког</a:t>
            </a:r>
            <a:r>
              <a:rPr lang="en-US" dirty="0" smtClean="0"/>
              <a:t> </a:t>
            </a:r>
            <a:r>
              <a:rPr lang="sr-Cyrl-RS" dirty="0" smtClean="0"/>
              <a:t>стања</a:t>
            </a:r>
            <a:r>
              <a:rPr lang="en-US" dirty="0" smtClean="0"/>
              <a:t>, </a:t>
            </a:r>
            <a:r>
              <a:rPr lang="sr-Cyrl-RS" dirty="0" smtClean="0"/>
              <a:t>образовања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знања</a:t>
            </a:r>
            <a:r>
              <a:rPr lang="en-US" dirty="0" smtClean="0"/>
              <a:t>, </a:t>
            </a:r>
            <a:r>
              <a:rPr lang="sr-Cyrl-RS" dirty="0" smtClean="0"/>
              <a:t>ниски</a:t>
            </a:r>
            <a:r>
              <a:rPr lang="en-US" dirty="0" smtClean="0"/>
              <a:t> </a:t>
            </a:r>
            <a:r>
              <a:rPr lang="sr-Cyrl-RS" dirty="0" smtClean="0"/>
              <a:t>приходи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лоше</a:t>
            </a:r>
            <a:r>
              <a:rPr lang="en-US" dirty="0" smtClean="0"/>
              <a:t> </a:t>
            </a:r>
            <a:r>
              <a:rPr lang="sr-Cyrl-RS" dirty="0" smtClean="0"/>
              <a:t>економско</a:t>
            </a:r>
            <a:r>
              <a:rPr lang="en-US" dirty="0" smtClean="0"/>
              <a:t> </a:t>
            </a:r>
            <a:r>
              <a:rPr lang="sr-Cyrl-RS" dirty="0" smtClean="0"/>
              <a:t>стање</a:t>
            </a:r>
            <a:r>
              <a:rPr lang="en-US" dirty="0" smtClean="0"/>
              <a:t>. </a:t>
            </a:r>
            <a:endParaRPr lang="sr-Latn-RS" dirty="0" smtClean="0"/>
          </a:p>
          <a:p>
            <a:r>
              <a:rPr lang="sr-Cyrl-RS" dirty="0" smtClean="0"/>
              <a:t>То</a:t>
            </a:r>
            <a:r>
              <a:rPr lang="en-US" dirty="0" smtClean="0"/>
              <a:t> </a:t>
            </a:r>
            <a:r>
              <a:rPr lang="sr-Cyrl-RS" dirty="0" smtClean="0"/>
              <a:t>су</a:t>
            </a:r>
            <a:r>
              <a:rPr lang="en-US" dirty="0" smtClean="0"/>
              <a:t> </a:t>
            </a:r>
            <a:r>
              <a:rPr lang="sr-Cyrl-RS" dirty="0" smtClean="0"/>
              <a:t>групе</a:t>
            </a:r>
            <a:r>
              <a:rPr lang="en-US" dirty="0" smtClean="0"/>
              <a:t> </a:t>
            </a:r>
            <a:r>
              <a:rPr lang="sr-Cyrl-RS" dirty="0" smtClean="0"/>
              <a:t>које</a:t>
            </a:r>
            <a:r>
              <a:rPr lang="en-US" dirty="0" smtClean="0"/>
              <a:t> </a:t>
            </a:r>
            <a:r>
              <a:rPr lang="sr-Cyrl-RS" dirty="0" smtClean="0"/>
              <a:t>су</a:t>
            </a:r>
            <a:r>
              <a:rPr lang="en-US" dirty="0" smtClean="0"/>
              <a:t> </a:t>
            </a:r>
            <a:r>
              <a:rPr lang="sr-Cyrl-RS" dirty="0" smtClean="0"/>
              <a:t>највише</a:t>
            </a:r>
            <a:r>
              <a:rPr lang="en-US" dirty="0" smtClean="0"/>
              <a:t> </a:t>
            </a:r>
            <a:r>
              <a:rPr lang="sr-Cyrl-RS" dirty="0" smtClean="0"/>
              <a:t>изложене</a:t>
            </a:r>
            <a:r>
              <a:rPr lang="en-US" dirty="0" smtClean="0"/>
              <a:t> </a:t>
            </a:r>
            <a:r>
              <a:rPr lang="sr-Cyrl-RS" dirty="0" smtClean="0"/>
              <a:t>утицају</a:t>
            </a:r>
            <a:r>
              <a:rPr lang="en-US" dirty="0" smtClean="0"/>
              <a:t> </a:t>
            </a:r>
            <a:r>
              <a:rPr lang="sr-Cyrl-RS" dirty="0" smtClean="0"/>
              <a:t>штетних</a:t>
            </a:r>
            <a:r>
              <a:rPr lang="en-US" dirty="0" smtClean="0"/>
              <a:t> </a:t>
            </a:r>
            <a:r>
              <a:rPr lang="sr-Cyrl-RS" dirty="0" smtClean="0"/>
              <a:t>фактора</a:t>
            </a:r>
            <a:r>
              <a:rPr lang="en-US" dirty="0" smtClean="0"/>
              <a:t>, </a:t>
            </a:r>
            <a:r>
              <a:rPr lang="sr-Cyrl-RS" dirty="0" smtClean="0"/>
              <a:t>имају</a:t>
            </a:r>
            <a:r>
              <a:rPr lang="en-US" dirty="0" smtClean="0"/>
              <a:t> </a:t>
            </a:r>
            <a:r>
              <a:rPr lang="sr-Cyrl-RS" dirty="0" smtClean="0"/>
              <a:t>најмање</a:t>
            </a:r>
            <a:r>
              <a:rPr lang="en-US" dirty="0" smtClean="0"/>
              <a:t> </a:t>
            </a:r>
            <a:r>
              <a:rPr lang="sr-Cyrl-RS" dirty="0" smtClean="0"/>
              <a:t>шансе</a:t>
            </a:r>
            <a:r>
              <a:rPr lang="en-US" dirty="0" smtClean="0"/>
              <a:t> </a:t>
            </a:r>
            <a:r>
              <a:rPr lang="sr-Cyrl-RS" dirty="0" smtClean="0"/>
              <a:t>за</a:t>
            </a:r>
            <a:r>
              <a:rPr lang="en-US" dirty="0" smtClean="0"/>
              <a:t> </a:t>
            </a:r>
            <a:r>
              <a:rPr lang="sr-Cyrl-RS" dirty="0" smtClean="0"/>
              <a:t>преживљавање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најлошији</a:t>
            </a:r>
            <a:r>
              <a:rPr lang="en-US" dirty="0" smtClean="0"/>
              <a:t> </a:t>
            </a:r>
            <a:r>
              <a:rPr lang="sr-Cyrl-RS" dirty="0" smtClean="0"/>
              <a:t>квалитет</a:t>
            </a:r>
            <a:r>
              <a:rPr lang="en-US" dirty="0" smtClean="0"/>
              <a:t> </a:t>
            </a:r>
            <a:r>
              <a:rPr lang="sr-Cyrl-RS" dirty="0" smtClean="0"/>
              <a:t>живота</a:t>
            </a:r>
            <a:r>
              <a:rPr lang="en-US" dirty="0" smtClean="0"/>
              <a:t> (</a:t>
            </a:r>
            <a:r>
              <a:rPr lang="sr-Cyrl-RS" dirty="0" err="1" smtClean="0"/>
              <a:t>нпр</a:t>
            </a:r>
            <a:r>
              <a:rPr lang="en-US" dirty="0" smtClean="0"/>
              <a:t>. </a:t>
            </a:r>
            <a:r>
              <a:rPr lang="sr-Cyrl-RS" dirty="0" smtClean="0"/>
              <a:t>незапослени</a:t>
            </a:r>
            <a:r>
              <a:rPr lang="en-US" dirty="0" smtClean="0"/>
              <a:t> </a:t>
            </a:r>
            <a:r>
              <a:rPr lang="sr-Cyrl-RS" dirty="0" smtClean="0"/>
              <a:t>млади</a:t>
            </a:r>
            <a:r>
              <a:rPr lang="en-US" dirty="0" smtClean="0"/>
              <a:t>, </a:t>
            </a:r>
            <a:r>
              <a:rPr lang="sr-Cyrl-RS" dirty="0" smtClean="0"/>
              <a:t>малолетне</a:t>
            </a:r>
            <a:r>
              <a:rPr lang="en-US" dirty="0" smtClean="0"/>
              <a:t> </a:t>
            </a:r>
            <a:r>
              <a:rPr lang="sr-Cyrl-RS" dirty="0" smtClean="0"/>
              <a:t>мајке</a:t>
            </a:r>
            <a:r>
              <a:rPr lang="en-US" dirty="0" smtClean="0"/>
              <a:t> </a:t>
            </a:r>
            <a:r>
              <a:rPr lang="sr-Cyrl-RS" dirty="0" smtClean="0"/>
              <a:t>са</a:t>
            </a:r>
            <a:r>
              <a:rPr lang="en-US" dirty="0" smtClean="0"/>
              <a:t> </a:t>
            </a:r>
            <a:r>
              <a:rPr lang="sr-Cyrl-RS" dirty="0" smtClean="0"/>
              <a:t>децом</a:t>
            </a:r>
            <a:r>
              <a:rPr lang="en-US" dirty="0" smtClean="0"/>
              <a:t>, </a:t>
            </a:r>
            <a:r>
              <a:rPr lang="sr-Cyrl-RS" dirty="0" smtClean="0"/>
              <a:t>радници</a:t>
            </a:r>
            <a:r>
              <a:rPr lang="en-US" dirty="0" smtClean="0"/>
              <a:t> </a:t>
            </a:r>
            <a:r>
              <a:rPr lang="sr-Cyrl-RS" dirty="0" err="1" smtClean="0"/>
              <a:t>мигранти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err="1" smtClean="0"/>
              <a:t>сл</a:t>
            </a:r>
            <a:r>
              <a:rPr lang="en-US" dirty="0" smtClean="0"/>
              <a:t>.)</a:t>
            </a: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557"/>
    </mc:Choice>
    <mc:Fallback xmlns="">
      <p:transition spd="slow" advTm="38557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err="1" smtClean="0"/>
              <a:t>Вулнерабилне</a:t>
            </a:r>
            <a:r>
              <a:rPr lang="sr-Latn-RS" dirty="0" smtClean="0"/>
              <a:t> </a:t>
            </a:r>
            <a:r>
              <a:rPr lang="sr-Cyrl-RS" dirty="0" smtClean="0"/>
              <a:t>групе</a:t>
            </a:r>
            <a:r>
              <a:rPr lang="sr-Latn-RS" dirty="0" smtClean="0"/>
              <a:t> </a:t>
            </a:r>
            <a:r>
              <a:rPr lang="sr-Cyrl-RS" dirty="0" smtClean="0"/>
              <a:t>у</a:t>
            </a:r>
            <a:r>
              <a:rPr lang="sr-Latn-RS" dirty="0" smtClean="0"/>
              <a:t> </a:t>
            </a:r>
            <a:r>
              <a:rPr lang="sr-Cyrl-RS" dirty="0" smtClean="0"/>
              <a:t>Србији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У</a:t>
            </a:r>
            <a:r>
              <a:rPr lang="vi-VN" sz="2400" dirty="0" smtClean="0"/>
              <a:t> </a:t>
            </a:r>
            <a:r>
              <a:rPr lang="sr-Cyrl-RS" sz="2400" dirty="0" smtClean="0"/>
              <a:t>нашој</a:t>
            </a:r>
            <a:r>
              <a:rPr lang="vi-VN" sz="2400" dirty="0" smtClean="0"/>
              <a:t> </a:t>
            </a:r>
            <a:r>
              <a:rPr lang="sr-Cyrl-RS" sz="2400" dirty="0" smtClean="0"/>
              <a:t>земљи</a:t>
            </a:r>
            <a:r>
              <a:rPr lang="vi-VN" sz="2400" dirty="0" smtClean="0"/>
              <a:t> </a:t>
            </a:r>
            <a:r>
              <a:rPr lang="sr-Cyrl-RS" sz="2400" dirty="0" smtClean="0"/>
              <a:t>Законом</a:t>
            </a:r>
            <a:r>
              <a:rPr lang="vi-VN" sz="2400" dirty="0" smtClean="0"/>
              <a:t> </a:t>
            </a:r>
            <a:r>
              <a:rPr lang="sr-Cyrl-RS" sz="2400" dirty="0" smtClean="0"/>
              <a:t>о</a:t>
            </a:r>
            <a:r>
              <a:rPr lang="vi-VN" sz="2400" dirty="0" smtClean="0"/>
              <a:t> </a:t>
            </a:r>
            <a:r>
              <a:rPr lang="sr-Cyrl-RS" sz="2400" dirty="0" smtClean="0"/>
              <a:t>здравственој</a:t>
            </a:r>
            <a:r>
              <a:rPr lang="vi-VN" sz="2400" dirty="0" smtClean="0"/>
              <a:t> </a:t>
            </a:r>
            <a:r>
              <a:rPr lang="sr-Cyrl-RS" sz="2400" dirty="0" smtClean="0"/>
              <a:t>заштити</a:t>
            </a:r>
            <a:r>
              <a:rPr lang="vi-VN" sz="2400" dirty="0" smtClean="0"/>
              <a:t> </a:t>
            </a:r>
            <a:r>
              <a:rPr lang="sr-Cyrl-RS" sz="2400" dirty="0" smtClean="0"/>
              <a:t>су</a:t>
            </a:r>
            <a:r>
              <a:rPr lang="vi-VN" sz="2400" dirty="0" smtClean="0"/>
              <a:t> </a:t>
            </a:r>
            <a:r>
              <a:rPr lang="sr-Cyrl-RS" sz="2400" dirty="0" smtClean="0"/>
              <a:t>дефинисане</a:t>
            </a:r>
            <a:r>
              <a:rPr lang="vi-VN" sz="2400" dirty="0" smtClean="0"/>
              <a:t> </a:t>
            </a:r>
            <a:r>
              <a:rPr lang="sr-Cyrl-RS" sz="2400" dirty="0" smtClean="0"/>
              <a:t>осетљиве</a:t>
            </a:r>
            <a:r>
              <a:rPr lang="vi-VN" sz="2400" dirty="0" smtClean="0"/>
              <a:t> </a:t>
            </a:r>
            <a:r>
              <a:rPr lang="sr-Cyrl-RS" sz="2400" dirty="0" smtClean="0"/>
              <a:t>групе</a:t>
            </a:r>
            <a:r>
              <a:rPr lang="vi-VN" sz="2400" dirty="0" smtClean="0"/>
              <a:t> </a:t>
            </a:r>
            <a:r>
              <a:rPr lang="sr-Cyrl-RS" sz="2400" dirty="0" smtClean="0"/>
              <a:t>за</a:t>
            </a:r>
            <a:r>
              <a:rPr lang="vi-VN" sz="2400" dirty="0" smtClean="0"/>
              <a:t> </a:t>
            </a:r>
            <a:r>
              <a:rPr lang="sr-Cyrl-RS" sz="2400" dirty="0" smtClean="0"/>
              <a:t>које</a:t>
            </a:r>
            <a:r>
              <a:rPr lang="vi-VN" sz="2400" dirty="0" smtClean="0"/>
              <a:t> </a:t>
            </a:r>
            <a:r>
              <a:rPr lang="sr-Cyrl-RS" sz="2400" dirty="0" smtClean="0"/>
              <a:t>се</a:t>
            </a:r>
            <a:r>
              <a:rPr lang="vi-VN" sz="2400" dirty="0" smtClean="0"/>
              <a:t> </a:t>
            </a:r>
            <a:r>
              <a:rPr lang="sr-Cyrl-RS" sz="2400" dirty="0" smtClean="0"/>
              <a:t>средства</a:t>
            </a:r>
            <a:r>
              <a:rPr lang="vi-VN" sz="2400" dirty="0" smtClean="0"/>
              <a:t> </a:t>
            </a:r>
            <a:r>
              <a:rPr lang="sr-Cyrl-RS" sz="2400" dirty="0" smtClean="0"/>
              <a:t>за</a:t>
            </a:r>
            <a:r>
              <a:rPr lang="vi-VN" sz="2400" dirty="0" smtClean="0"/>
              <a:t> </a:t>
            </a:r>
            <a:r>
              <a:rPr lang="sr-Cyrl-RS" sz="2400" dirty="0" smtClean="0"/>
              <a:t>здравствену</a:t>
            </a:r>
            <a:r>
              <a:rPr lang="vi-VN" sz="2400" dirty="0" smtClean="0"/>
              <a:t> </a:t>
            </a:r>
            <a:r>
              <a:rPr lang="sr-Cyrl-RS" sz="2400" dirty="0" smtClean="0"/>
              <a:t>заштиту</a:t>
            </a:r>
            <a:r>
              <a:rPr lang="vi-VN" sz="2400" dirty="0" smtClean="0"/>
              <a:t> </a:t>
            </a:r>
            <a:r>
              <a:rPr lang="sr-Cyrl-RS" sz="2400" dirty="0" smtClean="0"/>
              <a:t>обезбеђују</a:t>
            </a:r>
            <a:r>
              <a:rPr lang="vi-VN" sz="2400" dirty="0" smtClean="0"/>
              <a:t> </a:t>
            </a:r>
            <a:r>
              <a:rPr lang="sr-Cyrl-RS" sz="2400" dirty="0" smtClean="0"/>
              <a:t>из</a:t>
            </a:r>
            <a:r>
              <a:rPr lang="vi-VN" sz="2400" dirty="0" smtClean="0"/>
              <a:t> </a:t>
            </a:r>
            <a:r>
              <a:rPr lang="sr-Cyrl-RS" sz="2400" dirty="0" smtClean="0"/>
              <a:t>буџета</a:t>
            </a:r>
            <a:r>
              <a:rPr lang="vi-VN" sz="2400" dirty="0" smtClean="0"/>
              <a:t> </a:t>
            </a:r>
            <a:r>
              <a:rPr lang="sr-Cyrl-RS" sz="2400" dirty="0" smtClean="0"/>
              <a:t>Републике</a:t>
            </a:r>
            <a:r>
              <a:rPr lang="vi-VN" sz="2400" dirty="0" smtClean="0"/>
              <a:t> </a:t>
            </a:r>
            <a:r>
              <a:rPr lang="sr-Cyrl-RS" sz="2400" dirty="0" smtClean="0"/>
              <a:t>Србије</a:t>
            </a:r>
            <a:r>
              <a:rPr lang="vi-VN" sz="2400" dirty="0" smtClean="0"/>
              <a:t>. </a:t>
            </a:r>
            <a:endParaRPr lang="sr-Latn-RS" sz="2400" dirty="0" smtClean="0"/>
          </a:p>
          <a:p>
            <a:pPr>
              <a:buNone/>
            </a:pPr>
            <a:r>
              <a:rPr lang="sr-Cyrl-RS" sz="2400" dirty="0" smtClean="0">
                <a:solidFill>
                  <a:srgbClr val="C00000"/>
                </a:solidFill>
              </a:rPr>
              <a:t>У</a:t>
            </a:r>
            <a:r>
              <a:rPr lang="vi-VN" sz="2400" dirty="0" smtClean="0">
                <a:solidFill>
                  <a:srgbClr val="C00000"/>
                </a:solidFill>
              </a:rPr>
              <a:t> </a:t>
            </a:r>
            <a:r>
              <a:rPr lang="sr-Cyrl-RS" sz="2400" dirty="0" smtClean="0">
                <a:solidFill>
                  <a:srgbClr val="C00000"/>
                </a:solidFill>
              </a:rPr>
              <a:t>ове</a:t>
            </a:r>
            <a:r>
              <a:rPr lang="vi-VN" sz="2400" dirty="0" smtClean="0">
                <a:solidFill>
                  <a:srgbClr val="C00000"/>
                </a:solidFill>
              </a:rPr>
              <a:t> </a:t>
            </a:r>
            <a:r>
              <a:rPr lang="sr-Cyrl-RS" sz="2400" dirty="0" smtClean="0">
                <a:solidFill>
                  <a:srgbClr val="C00000"/>
                </a:solidFill>
              </a:rPr>
              <a:t>групе</a:t>
            </a:r>
            <a:r>
              <a:rPr lang="vi-VN" sz="2400" dirty="0" smtClean="0">
                <a:solidFill>
                  <a:srgbClr val="C00000"/>
                </a:solidFill>
              </a:rPr>
              <a:t> </a:t>
            </a:r>
            <a:r>
              <a:rPr lang="sr-Cyrl-RS" sz="2400" dirty="0" smtClean="0">
                <a:solidFill>
                  <a:srgbClr val="C00000"/>
                </a:solidFill>
              </a:rPr>
              <a:t>спадају</a:t>
            </a:r>
            <a:r>
              <a:rPr lang="vi-VN" sz="2400" dirty="0" smtClean="0">
                <a:solidFill>
                  <a:srgbClr val="C00000"/>
                </a:solidFill>
              </a:rPr>
              <a:t>: </a:t>
            </a:r>
            <a:endParaRPr lang="sr-Latn-RS" sz="2400" dirty="0" smtClean="0">
              <a:solidFill>
                <a:srgbClr val="C00000"/>
              </a:solidFill>
            </a:endParaRPr>
          </a:p>
          <a:p>
            <a:r>
              <a:rPr lang="sr-Cyrl-RS" sz="2400" dirty="0" smtClean="0"/>
              <a:t>Деца</a:t>
            </a:r>
            <a:r>
              <a:rPr lang="vi-VN" sz="2400" dirty="0" smtClean="0"/>
              <a:t> </a:t>
            </a:r>
            <a:r>
              <a:rPr lang="sr-Cyrl-RS" sz="2400" dirty="0" smtClean="0"/>
              <a:t>до</a:t>
            </a:r>
            <a:r>
              <a:rPr lang="vi-VN" sz="2400" dirty="0" smtClean="0"/>
              <a:t> </a:t>
            </a:r>
            <a:r>
              <a:rPr lang="sr-Cyrl-RS" sz="2400" dirty="0" smtClean="0"/>
              <a:t>навршених</a:t>
            </a:r>
            <a:r>
              <a:rPr lang="vi-VN" sz="2400" dirty="0" smtClean="0"/>
              <a:t> 15 </a:t>
            </a:r>
            <a:r>
              <a:rPr lang="sr-Cyrl-RS" sz="2400" dirty="0" smtClean="0"/>
              <a:t>година</a:t>
            </a:r>
            <a:r>
              <a:rPr lang="vi-VN" sz="2400" dirty="0" smtClean="0"/>
              <a:t>, </a:t>
            </a:r>
            <a:r>
              <a:rPr lang="sr-Cyrl-RS" sz="2400" dirty="0" smtClean="0"/>
              <a:t>школска</a:t>
            </a:r>
            <a:r>
              <a:rPr lang="vi-VN" sz="2400" dirty="0" smtClean="0"/>
              <a:t> </a:t>
            </a:r>
            <a:r>
              <a:rPr lang="sr-Cyrl-RS" sz="2400" dirty="0" smtClean="0"/>
              <a:t>деца</a:t>
            </a:r>
            <a:r>
              <a:rPr lang="vi-VN" sz="2400" dirty="0" smtClean="0"/>
              <a:t> </a:t>
            </a:r>
            <a:r>
              <a:rPr lang="sr-Cyrl-RS" sz="2400" dirty="0" smtClean="0"/>
              <a:t>и</a:t>
            </a:r>
            <a:r>
              <a:rPr lang="vi-VN" sz="2400" dirty="0" smtClean="0"/>
              <a:t> </a:t>
            </a:r>
            <a:r>
              <a:rPr lang="sr-Cyrl-RS" sz="2400" dirty="0" smtClean="0"/>
              <a:t>студенти</a:t>
            </a:r>
            <a:r>
              <a:rPr lang="vi-VN" sz="2400" dirty="0" smtClean="0"/>
              <a:t> </a:t>
            </a:r>
            <a:r>
              <a:rPr lang="sr-Cyrl-RS" sz="2400" dirty="0" smtClean="0"/>
              <a:t>до</a:t>
            </a:r>
            <a:r>
              <a:rPr lang="vi-VN" sz="2400" dirty="0" smtClean="0"/>
              <a:t> </a:t>
            </a:r>
            <a:r>
              <a:rPr lang="sr-Cyrl-RS" sz="2400" dirty="0" smtClean="0"/>
              <a:t>краја</a:t>
            </a:r>
            <a:r>
              <a:rPr lang="vi-VN" sz="2400" dirty="0" smtClean="0"/>
              <a:t> </a:t>
            </a:r>
            <a:r>
              <a:rPr lang="sr-Cyrl-RS" sz="2400" dirty="0" smtClean="0"/>
              <a:t>редовног</a:t>
            </a:r>
            <a:r>
              <a:rPr lang="vi-VN" sz="2400" dirty="0" smtClean="0"/>
              <a:t> </a:t>
            </a:r>
            <a:r>
              <a:rPr lang="sr-Cyrl-RS" sz="2400" dirty="0" smtClean="0"/>
              <a:t>школовања</a:t>
            </a:r>
            <a:r>
              <a:rPr lang="vi-VN" sz="2400" dirty="0" smtClean="0"/>
              <a:t>, </a:t>
            </a:r>
            <a:r>
              <a:rPr lang="sr-Cyrl-RS" sz="2400" dirty="0" smtClean="0"/>
              <a:t>а</a:t>
            </a:r>
            <a:r>
              <a:rPr lang="vi-VN" sz="2400" dirty="0" smtClean="0"/>
              <a:t> </a:t>
            </a:r>
            <a:r>
              <a:rPr lang="sr-Cyrl-RS" sz="2400" dirty="0" smtClean="0"/>
              <a:t>најкасније</a:t>
            </a:r>
            <a:r>
              <a:rPr lang="vi-VN" sz="2400" dirty="0" smtClean="0"/>
              <a:t> </a:t>
            </a:r>
            <a:r>
              <a:rPr lang="sr-Cyrl-RS" sz="2400" dirty="0" smtClean="0"/>
              <a:t>до</a:t>
            </a:r>
            <a:r>
              <a:rPr lang="vi-VN" sz="2400" dirty="0" smtClean="0"/>
              <a:t> 26. </a:t>
            </a:r>
            <a:r>
              <a:rPr lang="sr-Cyrl-RS" sz="2400" dirty="0" smtClean="0"/>
              <a:t>године</a:t>
            </a:r>
            <a:r>
              <a:rPr lang="vi-VN" sz="2400" dirty="0" smtClean="0"/>
              <a:t> </a:t>
            </a:r>
            <a:r>
              <a:rPr lang="sr-Cyrl-RS" sz="2400" dirty="0" smtClean="0"/>
              <a:t>живота</a:t>
            </a:r>
            <a:r>
              <a:rPr lang="vi-VN" sz="2400" dirty="0" smtClean="0"/>
              <a:t> </a:t>
            </a:r>
            <a:endParaRPr lang="sr-Latn-RS" sz="2400" dirty="0" smtClean="0"/>
          </a:p>
          <a:p>
            <a:r>
              <a:rPr lang="sr-Cyrl-RS" sz="2400" dirty="0" smtClean="0"/>
              <a:t>Жене</a:t>
            </a:r>
            <a:r>
              <a:rPr lang="vi-VN" sz="2400" dirty="0" smtClean="0"/>
              <a:t> </a:t>
            </a:r>
            <a:r>
              <a:rPr lang="sr-Cyrl-RS" sz="2400" dirty="0" smtClean="0"/>
              <a:t>у</a:t>
            </a:r>
            <a:r>
              <a:rPr lang="vi-VN" sz="2400" dirty="0" smtClean="0"/>
              <a:t> </a:t>
            </a:r>
            <a:r>
              <a:rPr lang="sr-Cyrl-RS" sz="2400" dirty="0" smtClean="0"/>
              <a:t>вези</a:t>
            </a:r>
            <a:r>
              <a:rPr lang="vi-VN" sz="2400" dirty="0" smtClean="0"/>
              <a:t> </a:t>
            </a:r>
            <a:r>
              <a:rPr lang="sr-Cyrl-RS" sz="2400" dirty="0" smtClean="0"/>
              <a:t>са</a:t>
            </a:r>
            <a:r>
              <a:rPr lang="vi-VN" sz="2400" dirty="0" smtClean="0"/>
              <a:t> </a:t>
            </a:r>
            <a:r>
              <a:rPr lang="sr-Cyrl-RS" sz="2400" dirty="0" smtClean="0"/>
              <a:t>планирањем</a:t>
            </a:r>
            <a:r>
              <a:rPr lang="vi-VN" sz="2400" dirty="0" smtClean="0"/>
              <a:t> </a:t>
            </a:r>
            <a:r>
              <a:rPr lang="sr-Cyrl-RS" sz="2400" dirty="0" smtClean="0"/>
              <a:t>породице</a:t>
            </a:r>
            <a:r>
              <a:rPr lang="vi-VN" sz="2400" dirty="0" smtClean="0"/>
              <a:t>, </a:t>
            </a:r>
            <a:r>
              <a:rPr lang="sr-Cyrl-RS" sz="2400" dirty="0" smtClean="0"/>
              <a:t>у</a:t>
            </a:r>
            <a:r>
              <a:rPr lang="vi-VN" sz="2400" dirty="0" smtClean="0"/>
              <a:t> </a:t>
            </a:r>
            <a:r>
              <a:rPr lang="sr-Cyrl-RS" sz="2400" dirty="0" smtClean="0"/>
              <a:t>току</a:t>
            </a:r>
            <a:r>
              <a:rPr lang="vi-VN" sz="2400" dirty="0" smtClean="0"/>
              <a:t> </a:t>
            </a:r>
            <a:r>
              <a:rPr lang="sr-Cyrl-RS" sz="2400" dirty="0" smtClean="0"/>
              <a:t>трудноће</a:t>
            </a:r>
            <a:r>
              <a:rPr lang="vi-VN" sz="2400" dirty="0" smtClean="0"/>
              <a:t>, </a:t>
            </a:r>
            <a:r>
              <a:rPr lang="sr-Cyrl-RS" sz="2400" dirty="0" smtClean="0"/>
              <a:t>порођаја</a:t>
            </a:r>
            <a:r>
              <a:rPr lang="vi-VN" sz="2400" dirty="0" smtClean="0"/>
              <a:t> </a:t>
            </a:r>
            <a:r>
              <a:rPr lang="sr-Cyrl-RS" sz="2400" dirty="0" smtClean="0"/>
              <a:t>и</a:t>
            </a:r>
            <a:r>
              <a:rPr lang="vi-VN" sz="2400" dirty="0" smtClean="0"/>
              <a:t> 12 </a:t>
            </a:r>
            <a:r>
              <a:rPr lang="sr-Cyrl-RS" sz="2400" dirty="0" smtClean="0"/>
              <a:t>месеци</a:t>
            </a:r>
            <a:r>
              <a:rPr lang="vi-VN" sz="2400" dirty="0" smtClean="0"/>
              <a:t> </a:t>
            </a:r>
            <a:r>
              <a:rPr lang="sr-Cyrl-RS" sz="2400" dirty="0" smtClean="0"/>
              <a:t>након</a:t>
            </a:r>
            <a:r>
              <a:rPr lang="vi-VN" sz="2400" dirty="0" smtClean="0"/>
              <a:t> </a:t>
            </a:r>
            <a:r>
              <a:rPr lang="sr-Cyrl-RS" sz="2400" dirty="0" smtClean="0"/>
              <a:t>порођаја</a:t>
            </a:r>
            <a:r>
              <a:rPr lang="vi-VN" sz="2400" dirty="0" smtClean="0"/>
              <a:t> </a:t>
            </a:r>
            <a:endParaRPr lang="sr-Latn-RS" sz="2400" dirty="0" smtClean="0"/>
          </a:p>
          <a:p>
            <a:r>
              <a:rPr lang="sr-Cyrl-RS" sz="2400" dirty="0" smtClean="0"/>
              <a:t>Лица</a:t>
            </a:r>
            <a:r>
              <a:rPr lang="vi-VN" sz="2400" dirty="0" smtClean="0"/>
              <a:t> </a:t>
            </a:r>
            <a:r>
              <a:rPr lang="sr-Cyrl-RS" sz="2400" dirty="0" smtClean="0"/>
              <a:t>старија</a:t>
            </a:r>
            <a:r>
              <a:rPr lang="vi-VN" sz="2400" dirty="0" smtClean="0"/>
              <a:t> </a:t>
            </a:r>
            <a:r>
              <a:rPr lang="sr-Cyrl-RS" sz="2400" dirty="0" smtClean="0"/>
              <a:t>од</a:t>
            </a:r>
            <a:r>
              <a:rPr lang="vi-VN" sz="2400" dirty="0" smtClean="0"/>
              <a:t> 65 </a:t>
            </a:r>
            <a:r>
              <a:rPr lang="sr-Cyrl-RS" sz="2400" dirty="0" smtClean="0"/>
              <a:t>година</a:t>
            </a:r>
            <a:r>
              <a:rPr lang="vi-VN" sz="2400" dirty="0" smtClean="0"/>
              <a:t> </a:t>
            </a:r>
            <a:endParaRPr lang="sr-Latn-RS" sz="24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605"/>
    </mc:Choice>
    <mc:Fallback xmlns="">
      <p:transition spd="slow" advTm="37605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err="1" smtClean="0"/>
              <a:t>Вулнерабилне</a:t>
            </a:r>
            <a:r>
              <a:rPr lang="sr-Latn-RS" dirty="0" smtClean="0"/>
              <a:t> </a:t>
            </a:r>
            <a:r>
              <a:rPr lang="sr-Cyrl-RS" dirty="0" smtClean="0"/>
              <a:t>групе</a:t>
            </a:r>
            <a:r>
              <a:rPr lang="sr-Latn-RS" dirty="0" smtClean="0"/>
              <a:t> </a:t>
            </a:r>
            <a:r>
              <a:rPr lang="sr-Cyrl-RS" dirty="0" smtClean="0"/>
              <a:t>у</a:t>
            </a:r>
            <a:r>
              <a:rPr lang="sr-Latn-RS" dirty="0" smtClean="0"/>
              <a:t> </a:t>
            </a:r>
            <a:r>
              <a:rPr lang="sr-Cyrl-RS" dirty="0" smtClean="0"/>
              <a:t>Србији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sr-Cyrl-RS" sz="3400" dirty="0" smtClean="0"/>
              <a:t>Особе</a:t>
            </a:r>
            <a:r>
              <a:rPr lang="vi-VN" sz="3400" dirty="0" smtClean="0"/>
              <a:t> </a:t>
            </a:r>
            <a:r>
              <a:rPr lang="sr-Cyrl-RS" sz="3400" dirty="0" smtClean="0"/>
              <a:t>са</a:t>
            </a:r>
            <a:r>
              <a:rPr lang="vi-VN" sz="3400" dirty="0" smtClean="0"/>
              <a:t> </a:t>
            </a:r>
            <a:r>
              <a:rPr lang="sr-Cyrl-RS" sz="3400" dirty="0" smtClean="0"/>
              <a:t>инвалидитетом</a:t>
            </a:r>
            <a:r>
              <a:rPr lang="vi-VN" sz="3400" dirty="0" smtClean="0"/>
              <a:t> </a:t>
            </a:r>
            <a:r>
              <a:rPr lang="sr-Cyrl-RS" sz="3400" dirty="0" smtClean="0"/>
              <a:t>и</a:t>
            </a:r>
            <a:r>
              <a:rPr lang="vi-VN" sz="3400" dirty="0" smtClean="0"/>
              <a:t> </a:t>
            </a:r>
            <a:r>
              <a:rPr lang="sr-Cyrl-RS" sz="3400" dirty="0" smtClean="0"/>
              <a:t>ментално</a:t>
            </a:r>
            <a:r>
              <a:rPr lang="vi-VN" sz="3400" dirty="0" smtClean="0"/>
              <a:t> </a:t>
            </a:r>
            <a:r>
              <a:rPr lang="sr-Cyrl-RS" sz="3400" dirty="0" smtClean="0"/>
              <a:t>недовољно</a:t>
            </a:r>
            <a:r>
              <a:rPr lang="vi-VN" sz="3400" dirty="0" smtClean="0"/>
              <a:t> </a:t>
            </a:r>
            <a:r>
              <a:rPr lang="sr-Cyrl-RS" sz="3400" dirty="0" smtClean="0"/>
              <a:t>развијена</a:t>
            </a:r>
            <a:r>
              <a:rPr lang="vi-VN" sz="3400" dirty="0" smtClean="0"/>
              <a:t> </a:t>
            </a:r>
            <a:r>
              <a:rPr lang="sr-Cyrl-RS" sz="3400" dirty="0" smtClean="0"/>
              <a:t>лица</a:t>
            </a:r>
            <a:r>
              <a:rPr lang="vi-VN" sz="3400" dirty="0" smtClean="0"/>
              <a:t> </a:t>
            </a:r>
            <a:endParaRPr lang="sr-Latn-RS" sz="3400" dirty="0" smtClean="0"/>
          </a:p>
          <a:p>
            <a:r>
              <a:rPr lang="sr-Cyrl-RS" sz="3400" dirty="0" smtClean="0"/>
              <a:t>Лица</a:t>
            </a:r>
            <a:r>
              <a:rPr lang="vi-VN" sz="3400" dirty="0" smtClean="0"/>
              <a:t> </a:t>
            </a:r>
            <a:r>
              <a:rPr lang="sr-Cyrl-RS" sz="3400" dirty="0" smtClean="0"/>
              <a:t>која</a:t>
            </a:r>
            <a:r>
              <a:rPr lang="vi-VN" sz="3400" dirty="0" smtClean="0"/>
              <a:t> </a:t>
            </a:r>
            <a:r>
              <a:rPr lang="sr-Cyrl-RS" sz="3400" dirty="0" smtClean="0"/>
              <a:t>имају</a:t>
            </a:r>
            <a:r>
              <a:rPr lang="vi-VN" sz="3400" dirty="0" smtClean="0"/>
              <a:t> </a:t>
            </a:r>
            <a:r>
              <a:rPr lang="sr-Cyrl-RS" sz="3400" dirty="0" smtClean="0"/>
              <a:t>ХИВ</a:t>
            </a:r>
            <a:r>
              <a:rPr lang="vi-VN" sz="3400" dirty="0" smtClean="0"/>
              <a:t> </a:t>
            </a:r>
            <a:r>
              <a:rPr lang="sr-Cyrl-RS" sz="3400" dirty="0" smtClean="0"/>
              <a:t>или</a:t>
            </a:r>
            <a:r>
              <a:rPr lang="vi-VN" sz="3400" dirty="0" smtClean="0"/>
              <a:t> </a:t>
            </a:r>
            <a:r>
              <a:rPr lang="sr-Cyrl-RS" sz="3400" dirty="0" smtClean="0"/>
              <a:t>друге</a:t>
            </a:r>
            <a:r>
              <a:rPr lang="vi-VN" sz="3400" dirty="0" smtClean="0"/>
              <a:t> </a:t>
            </a:r>
            <a:r>
              <a:rPr lang="sr-Cyrl-RS" sz="3400" dirty="0" smtClean="0"/>
              <a:t>заразне</a:t>
            </a:r>
            <a:r>
              <a:rPr lang="vi-VN" sz="3400" dirty="0" smtClean="0"/>
              <a:t> </a:t>
            </a:r>
            <a:r>
              <a:rPr lang="sr-Cyrl-RS" sz="3400" dirty="0" smtClean="0"/>
              <a:t>болести</a:t>
            </a:r>
            <a:r>
              <a:rPr lang="vi-VN" sz="3400" dirty="0" smtClean="0"/>
              <a:t> </a:t>
            </a:r>
            <a:r>
              <a:rPr lang="sr-Cyrl-RS" sz="3400" dirty="0" smtClean="0"/>
              <a:t>које</a:t>
            </a:r>
            <a:r>
              <a:rPr lang="vi-VN" sz="3400" dirty="0" smtClean="0"/>
              <a:t> </a:t>
            </a:r>
            <a:r>
              <a:rPr lang="sr-Cyrl-RS" sz="3400" dirty="0" smtClean="0"/>
              <a:t>су</a:t>
            </a:r>
            <a:r>
              <a:rPr lang="vi-VN" sz="3400" dirty="0" smtClean="0"/>
              <a:t> </a:t>
            </a:r>
            <a:r>
              <a:rPr lang="sr-Cyrl-RS" sz="3400" dirty="0" smtClean="0"/>
              <a:t>утврђене</a:t>
            </a:r>
            <a:r>
              <a:rPr lang="vi-VN" sz="3400" dirty="0" smtClean="0"/>
              <a:t> </a:t>
            </a:r>
            <a:r>
              <a:rPr lang="sr-Cyrl-RS" sz="3400" dirty="0" smtClean="0"/>
              <a:t>посебним</a:t>
            </a:r>
            <a:r>
              <a:rPr lang="vi-VN" sz="3400" dirty="0" smtClean="0"/>
              <a:t> </a:t>
            </a:r>
            <a:r>
              <a:rPr lang="sr-Cyrl-RS" sz="3400" dirty="0" smtClean="0"/>
              <a:t>законом</a:t>
            </a:r>
            <a:r>
              <a:rPr lang="vi-VN" sz="3400" dirty="0" smtClean="0"/>
              <a:t> </a:t>
            </a:r>
            <a:endParaRPr lang="en-US" sz="3400" dirty="0" smtClean="0"/>
          </a:p>
          <a:p>
            <a:r>
              <a:rPr lang="sr-Cyrl-RS" sz="3400" dirty="0" smtClean="0"/>
              <a:t>Повређена</a:t>
            </a:r>
            <a:r>
              <a:rPr lang="vi-VN" sz="3400" dirty="0" smtClean="0"/>
              <a:t> </a:t>
            </a:r>
            <a:r>
              <a:rPr lang="sr-Cyrl-RS" sz="3400" dirty="0" smtClean="0"/>
              <a:t>лица</a:t>
            </a:r>
            <a:r>
              <a:rPr lang="vi-VN" sz="3400" dirty="0" smtClean="0"/>
              <a:t> </a:t>
            </a:r>
            <a:r>
              <a:rPr lang="sr-Cyrl-RS" sz="3400" dirty="0" smtClean="0"/>
              <a:t>у</a:t>
            </a:r>
            <a:r>
              <a:rPr lang="vi-VN" sz="3400" dirty="0" smtClean="0"/>
              <a:t> </a:t>
            </a:r>
            <a:r>
              <a:rPr lang="sr-Cyrl-RS" sz="3400" dirty="0" smtClean="0"/>
              <a:t>вези</a:t>
            </a:r>
            <a:r>
              <a:rPr lang="vi-VN" sz="3400" dirty="0" smtClean="0"/>
              <a:t> </a:t>
            </a:r>
            <a:r>
              <a:rPr lang="sr-Cyrl-RS" sz="3400" dirty="0" smtClean="0"/>
              <a:t>са</a:t>
            </a:r>
            <a:r>
              <a:rPr lang="vi-VN" sz="3400" dirty="0" smtClean="0"/>
              <a:t> </a:t>
            </a:r>
            <a:r>
              <a:rPr lang="sr-Cyrl-RS" sz="3400" dirty="0" smtClean="0"/>
              <a:t>пружањем</a:t>
            </a:r>
            <a:r>
              <a:rPr lang="vi-VN" sz="3400" dirty="0" smtClean="0"/>
              <a:t> </a:t>
            </a:r>
            <a:r>
              <a:rPr lang="sr-Cyrl-RS" sz="3400" dirty="0" smtClean="0"/>
              <a:t>ХМП</a:t>
            </a:r>
            <a:r>
              <a:rPr lang="vi-VN" sz="3400" dirty="0" smtClean="0"/>
              <a:t>, </a:t>
            </a:r>
            <a:r>
              <a:rPr lang="sr-Cyrl-RS" sz="3400" dirty="0" smtClean="0"/>
              <a:t>као</a:t>
            </a:r>
            <a:r>
              <a:rPr lang="vi-VN" sz="3400" dirty="0" smtClean="0"/>
              <a:t> </a:t>
            </a:r>
            <a:r>
              <a:rPr lang="sr-Cyrl-RS" sz="3400" dirty="0" smtClean="0"/>
              <a:t>и</a:t>
            </a:r>
            <a:r>
              <a:rPr lang="vi-VN" sz="3400" dirty="0" smtClean="0"/>
              <a:t> </a:t>
            </a:r>
            <a:r>
              <a:rPr lang="sr-Cyrl-RS" sz="3400" dirty="0" smtClean="0"/>
              <a:t>здравствена</a:t>
            </a:r>
            <a:r>
              <a:rPr lang="vi-VN" sz="3400" dirty="0" smtClean="0"/>
              <a:t> </a:t>
            </a:r>
            <a:r>
              <a:rPr lang="sr-Cyrl-RS" sz="3400" dirty="0" smtClean="0"/>
              <a:t>заштита</a:t>
            </a:r>
            <a:r>
              <a:rPr lang="vi-VN" sz="3400" dirty="0" smtClean="0"/>
              <a:t> </a:t>
            </a:r>
            <a:r>
              <a:rPr lang="sr-Cyrl-RS" sz="3400" dirty="0" smtClean="0"/>
              <a:t>у</a:t>
            </a:r>
            <a:r>
              <a:rPr lang="vi-VN" sz="3400" dirty="0" smtClean="0"/>
              <a:t> </a:t>
            </a:r>
            <a:r>
              <a:rPr lang="sr-Cyrl-RS" sz="3400" dirty="0" smtClean="0"/>
              <a:t>вези</a:t>
            </a:r>
            <a:r>
              <a:rPr lang="vi-VN" sz="3400" dirty="0" smtClean="0"/>
              <a:t> </a:t>
            </a:r>
            <a:r>
              <a:rPr lang="sr-Cyrl-RS" sz="3400" dirty="0" smtClean="0"/>
              <a:t>са</a:t>
            </a:r>
            <a:r>
              <a:rPr lang="vi-VN" sz="3400" dirty="0" smtClean="0"/>
              <a:t> </a:t>
            </a:r>
            <a:r>
              <a:rPr lang="sr-Cyrl-RS" sz="3400" dirty="0" smtClean="0"/>
              <a:t>давањем</a:t>
            </a:r>
            <a:r>
              <a:rPr lang="vi-VN" sz="3400" dirty="0" smtClean="0"/>
              <a:t> </a:t>
            </a:r>
            <a:r>
              <a:rPr lang="sr-Cyrl-RS" sz="3400" dirty="0" smtClean="0"/>
              <a:t>и</a:t>
            </a:r>
            <a:r>
              <a:rPr lang="vi-VN" sz="3400" dirty="0" smtClean="0"/>
              <a:t> </a:t>
            </a:r>
            <a:r>
              <a:rPr lang="sr-Cyrl-RS" sz="3400" dirty="0" smtClean="0"/>
              <a:t>примањем</a:t>
            </a:r>
            <a:r>
              <a:rPr lang="vi-VN" sz="3400" dirty="0" smtClean="0"/>
              <a:t> </a:t>
            </a:r>
            <a:r>
              <a:rPr lang="sr-Cyrl-RS" sz="3400" dirty="0" smtClean="0"/>
              <a:t>ткива</a:t>
            </a:r>
            <a:r>
              <a:rPr lang="vi-VN" sz="3400" dirty="0" smtClean="0"/>
              <a:t> </a:t>
            </a:r>
            <a:r>
              <a:rPr lang="sr-Cyrl-RS" sz="3400" dirty="0" smtClean="0"/>
              <a:t>и</a:t>
            </a:r>
            <a:r>
              <a:rPr lang="vi-VN" sz="3400" dirty="0" smtClean="0"/>
              <a:t> </a:t>
            </a:r>
            <a:r>
              <a:rPr lang="sr-Cyrl-RS" sz="3400" dirty="0" smtClean="0"/>
              <a:t>органа</a:t>
            </a:r>
            <a:r>
              <a:rPr lang="vi-VN" sz="3400" dirty="0" smtClean="0"/>
              <a:t> </a:t>
            </a:r>
            <a:endParaRPr lang="sr-Latn-RS" sz="3400" dirty="0" smtClean="0"/>
          </a:p>
          <a:p>
            <a:r>
              <a:rPr lang="sr-Cyrl-RS" sz="3400" dirty="0" smtClean="0"/>
              <a:t>Незапослена</a:t>
            </a:r>
            <a:r>
              <a:rPr lang="vi-VN" sz="3400" dirty="0" smtClean="0"/>
              <a:t> </a:t>
            </a:r>
            <a:r>
              <a:rPr lang="sr-Cyrl-RS" sz="3400" dirty="0" smtClean="0"/>
              <a:t>лица</a:t>
            </a:r>
            <a:r>
              <a:rPr lang="vi-VN" sz="3400" dirty="0" smtClean="0"/>
              <a:t> </a:t>
            </a:r>
            <a:r>
              <a:rPr lang="sr-Cyrl-RS" sz="3400" dirty="0" smtClean="0"/>
              <a:t>и</a:t>
            </a:r>
            <a:r>
              <a:rPr lang="vi-VN" sz="3400" dirty="0" smtClean="0"/>
              <a:t> </a:t>
            </a:r>
            <a:r>
              <a:rPr lang="sr-Cyrl-RS" sz="3400" dirty="0" smtClean="0"/>
              <a:t>друге</a:t>
            </a:r>
            <a:r>
              <a:rPr lang="vi-VN" sz="3400" dirty="0" smtClean="0"/>
              <a:t> </a:t>
            </a:r>
            <a:r>
              <a:rPr lang="sr-Cyrl-RS" sz="3400" dirty="0" smtClean="0"/>
              <a:t>категорије</a:t>
            </a:r>
            <a:r>
              <a:rPr lang="vi-VN" sz="3400" dirty="0" smtClean="0"/>
              <a:t> </a:t>
            </a:r>
            <a:r>
              <a:rPr lang="sr-Cyrl-RS" sz="3400" dirty="0" smtClean="0"/>
              <a:t>социјално</a:t>
            </a:r>
            <a:r>
              <a:rPr lang="vi-VN" sz="3400" dirty="0" smtClean="0"/>
              <a:t> </a:t>
            </a:r>
            <a:r>
              <a:rPr lang="sr-Cyrl-RS" sz="3400" dirty="0" smtClean="0"/>
              <a:t>угрожених</a:t>
            </a:r>
            <a:r>
              <a:rPr lang="vi-VN" sz="3400" dirty="0" smtClean="0"/>
              <a:t> </a:t>
            </a:r>
            <a:r>
              <a:rPr lang="sr-Cyrl-RS" sz="3400" dirty="0" smtClean="0"/>
              <a:t>чији</a:t>
            </a:r>
            <a:r>
              <a:rPr lang="vi-VN" sz="3400" dirty="0" smtClean="0"/>
              <a:t> </a:t>
            </a:r>
            <a:r>
              <a:rPr lang="sr-Cyrl-RS" sz="3400" dirty="0" smtClean="0"/>
              <a:t>су</a:t>
            </a:r>
            <a:r>
              <a:rPr lang="vi-VN" sz="3400" dirty="0" smtClean="0"/>
              <a:t> </a:t>
            </a:r>
            <a:r>
              <a:rPr lang="sr-Cyrl-RS" sz="3400" dirty="0" smtClean="0"/>
              <a:t>месечни</a:t>
            </a:r>
            <a:r>
              <a:rPr lang="vi-VN" sz="3400" dirty="0" smtClean="0"/>
              <a:t> </a:t>
            </a:r>
            <a:r>
              <a:rPr lang="sr-Cyrl-RS" sz="3400" dirty="0" smtClean="0"/>
              <a:t>приходи</a:t>
            </a:r>
            <a:r>
              <a:rPr lang="vi-VN" sz="3400" dirty="0" smtClean="0"/>
              <a:t> </a:t>
            </a:r>
            <a:r>
              <a:rPr lang="sr-Cyrl-RS" sz="3400" dirty="0" smtClean="0"/>
              <a:t>испод</a:t>
            </a:r>
            <a:r>
              <a:rPr lang="vi-VN" sz="3400" dirty="0" smtClean="0"/>
              <a:t> </a:t>
            </a:r>
            <a:r>
              <a:rPr lang="sr-Cyrl-RS" sz="3400" dirty="0" smtClean="0"/>
              <a:t>прихода</a:t>
            </a:r>
            <a:r>
              <a:rPr lang="vi-VN" sz="3400" dirty="0" smtClean="0"/>
              <a:t> </a:t>
            </a:r>
            <a:r>
              <a:rPr lang="sr-Cyrl-RS" sz="3400" dirty="0" smtClean="0"/>
              <a:t>утврђених</a:t>
            </a:r>
            <a:r>
              <a:rPr lang="vi-VN" sz="3400" dirty="0" smtClean="0"/>
              <a:t> </a:t>
            </a:r>
            <a:r>
              <a:rPr lang="sr-Cyrl-RS" sz="3400" dirty="0" smtClean="0"/>
              <a:t>у</a:t>
            </a:r>
            <a:r>
              <a:rPr lang="vi-VN" sz="3400" dirty="0" smtClean="0"/>
              <a:t> </a:t>
            </a:r>
            <a:r>
              <a:rPr lang="sr-Cyrl-RS" sz="3400" dirty="0" smtClean="0"/>
              <a:t>складу</a:t>
            </a:r>
            <a:r>
              <a:rPr lang="vi-VN" sz="3400" dirty="0" smtClean="0"/>
              <a:t> </a:t>
            </a:r>
            <a:r>
              <a:rPr lang="sr-Cyrl-RS" sz="3400" dirty="0" smtClean="0"/>
              <a:t>са</a:t>
            </a:r>
            <a:r>
              <a:rPr lang="vi-VN" sz="3400" dirty="0" smtClean="0"/>
              <a:t> </a:t>
            </a:r>
            <a:r>
              <a:rPr lang="sr-Cyrl-RS" sz="3400" dirty="0" smtClean="0"/>
              <a:t>законом</a:t>
            </a:r>
            <a:r>
              <a:rPr lang="vi-VN" sz="3400" dirty="0" smtClean="0"/>
              <a:t> </a:t>
            </a:r>
            <a:r>
              <a:rPr lang="sr-Cyrl-RS" sz="3400" dirty="0" smtClean="0"/>
              <a:t>којим</a:t>
            </a:r>
            <a:r>
              <a:rPr lang="vi-VN" sz="3400" dirty="0" smtClean="0"/>
              <a:t> </a:t>
            </a:r>
            <a:r>
              <a:rPr lang="sr-Cyrl-RS" sz="3400" dirty="0" smtClean="0"/>
              <a:t>се</a:t>
            </a:r>
            <a:r>
              <a:rPr lang="vi-VN" sz="3400" dirty="0" smtClean="0"/>
              <a:t> </a:t>
            </a:r>
            <a:r>
              <a:rPr lang="sr-Cyrl-RS" sz="3400" dirty="0" smtClean="0"/>
              <a:t>уређује</a:t>
            </a:r>
            <a:r>
              <a:rPr lang="vi-VN" sz="3400" dirty="0" smtClean="0"/>
              <a:t> </a:t>
            </a:r>
            <a:r>
              <a:rPr lang="sr-Cyrl-RS" sz="3400" dirty="0" err="1" smtClean="0"/>
              <a:t>здр</a:t>
            </a:r>
            <a:r>
              <a:rPr lang="vi-VN" sz="3400" dirty="0" smtClean="0"/>
              <a:t>. </a:t>
            </a:r>
            <a:r>
              <a:rPr lang="sr-Cyrl-RS" sz="3400" dirty="0" smtClean="0"/>
              <a:t>осигурање</a:t>
            </a:r>
            <a:r>
              <a:rPr lang="vi-VN" sz="3400" dirty="0" smtClean="0"/>
              <a:t> </a:t>
            </a:r>
            <a:endParaRPr lang="sr-Latn-RS" sz="3400" dirty="0" smtClean="0"/>
          </a:p>
          <a:p>
            <a:r>
              <a:rPr lang="sr-Cyrl-RS" sz="3400" dirty="0" smtClean="0"/>
              <a:t>Лица</a:t>
            </a:r>
            <a:r>
              <a:rPr lang="vi-VN" sz="3400" dirty="0" smtClean="0"/>
              <a:t> </a:t>
            </a:r>
            <a:r>
              <a:rPr lang="sr-Cyrl-RS" sz="3400" dirty="0" smtClean="0"/>
              <a:t>ромске</a:t>
            </a:r>
            <a:r>
              <a:rPr lang="vi-VN" sz="3400" dirty="0" smtClean="0"/>
              <a:t> </a:t>
            </a:r>
            <a:r>
              <a:rPr lang="sr-Cyrl-RS" sz="3400" dirty="0" smtClean="0"/>
              <a:t>националности</a:t>
            </a:r>
            <a:r>
              <a:rPr lang="vi-VN" sz="3400" dirty="0" smtClean="0"/>
              <a:t> </a:t>
            </a:r>
            <a:r>
              <a:rPr lang="sr-Cyrl-RS" sz="3400" dirty="0" smtClean="0"/>
              <a:t>која</a:t>
            </a:r>
            <a:r>
              <a:rPr lang="vi-VN" sz="3400" dirty="0" smtClean="0"/>
              <a:t> </a:t>
            </a:r>
            <a:r>
              <a:rPr lang="sr-Cyrl-RS" sz="3400" dirty="0" smtClean="0"/>
              <a:t>због</a:t>
            </a:r>
            <a:r>
              <a:rPr lang="vi-VN" sz="3400" dirty="0" smtClean="0"/>
              <a:t> </a:t>
            </a:r>
            <a:r>
              <a:rPr lang="sr-Cyrl-RS" sz="3400" dirty="0" smtClean="0"/>
              <a:t>традиционалног</a:t>
            </a:r>
            <a:r>
              <a:rPr lang="vi-VN" sz="3400" dirty="0" smtClean="0"/>
              <a:t> </a:t>
            </a:r>
            <a:r>
              <a:rPr lang="sr-Cyrl-RS" sz="3400" dirty="0" smtClean="0"/>
              <a:t>начина</a:t>
            </a:r>
            <a:r>
              <a:rPr lang="vi-VN" sz="3400" dirty="0" smtClean="0"/>
              <a:t> </a:t>
            </a:r>
            <a:r>
              <a:rPr lang="sr-Cyrl-RS" sz="3400" dirty="0" smtClean="0"/>
              <a:t>живота</a:t>
            </a:r>
            <a:r>
              <a:rPr lang="vi-VN" sz="3400" dirty="0" smtClean="0"/>
              <a:t> </a:t>
            </a:r>
            <a:r>
              <a:rPr lang="sr-Cyrl-RS" sz="3400" dirty="0" smtClean="0"/>
              <a:t>немају</a:t>
            </a:r>
            <a:r>
              <a:rPr lang="vi-VN" sz="3400" dirty="0" smtClean="0"/>
              <a:t> </a:t>
            </a:r>
            <a:r>
              <a:rPr lang="sr-Cyrl-RS" sz="3400" dirty="0" smtClean="0"/>
              <a:t>стално</a:t>
            </a:r>
            <a:r>
              <a:rPr lang="vi-VN" sz="3400" dirty="0" smtClean="0"/>
              <a:t> </a:t>
            </a:r>
            <a:r>
              <a:rPr lang="sr-Cyrl-RS" sz="3400" dirty="0" smtClean="0"/>
              <a:t>пребивалиште</a:t>
            </a:r>
            <a:r>
              <a:rPr lang="vi-VN" sz="3400" dirty="0" smtClean="0"/>
              <a:t>, </a:t>
            </a:r>
            <a:r>
              <a:rPr lang="sr-Cyrl-RS" sz="3400" dirty="0" smtClean="0"/>
              <a:t>односно</a:t>
            </a:r>
            <a:r>
              <a:rPr lang="vi-VN" sz="3400" dirty="0" smtClean="0"/>
              <a:t> </a:t>
            </a:r>
            <a:r>
              <a:rPr lang="sr-Cyrl-RS" sz="3400" dirty="0" smtClean="0"/>
              <a:t>боравиште</a:t>
            </a:r>
            <a:r>
              <a:rPr lang="vi-VN" sz="3400" dirty="0" smtClean="0"/>
              <a:t> </a:t>
            </a:r>
            <a:r>
              <a:rPr lang="sr-Cyrl-RS" sz="3400" dirty="0" smtClean="0"/>
              <a:t>у</a:t>
            </a:r>
            <a:r>
              <a:rPr lang="vi-VN" sz="3400" dirty="0" smtClean="0"/>
              <a:t> </a:t>
            </a:r>
            <a:r>
              <a:rPr lang="sr-Cyrl-RS" sz="3400" dirty="0" smtClean="0"/>
              <a:t>РС</a:t>
            </a:r>
            <a:r>
              <a:rPr lang="vi-VN" sz="3400" dirty="0" smtClean="0"/>
              <a:t> </a:t>
            </a:r>
            <a:endParaRPr lang="en-US" sz="3400" dirty="0" smtClean="0"/>
          </a:p>
          <a:p>
            <a:endParaRPr lang="en-US" dirty="0"/>
          </a:p>
        </p:txBody>
      </p:sp>
      <p:pic>
        <p:nvPicPr>
          <p:cNvPr id="5" name="Content Placeholder 4" descr="romi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291137" y="2209800"/>
            <a:ext cx="3014663" cy="2482056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710"/>
    </mc:Choice>
    <mc:Fallback xmlns="">
      <p:transition spd="slow" advTm="4771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Конвенција</a:t>
            </a:r>
            <a:r>
              <a:rPr lang="sr-Latn-RS" dirty="0" smtClean="0"/>
              <a:t> </a:t>
            </a:r>
            <a:r>
              <a:rPr lang="sr-Cyrl-RS" dirty="0" smtClean="0"/>
              <a:t>УН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sr-Cyrl-RS" sz="3300" dirty="0" smtClean="0">
                <a:solidFill>
                  <a:srgbClr val="C00000"/>
                </a:solidFill>
              </a:rPr>
              <a:t>Општи</a:t>
            </a:r>
            <a:r>
              <a:rPr lang="en-US" sz="3300" dirty="0" smtClean="0">
                <a:solidFill>
                  <a:srgbClr val="C00000"/>
                </a:solidFill>
              </a:rPr>
              <a:t> </a:t>
            </a:r>
            <a:r>
              <a:rPr lang="sr-Cyrl-RS" sz="3300" dirty="0" smtClean="0">
                <a:solidFill>
                  <a:srgbClr val="C00000"/>
                </a:solidFill>
              </a:rPr>
              <a:t>принципи</a:t>
            </a:r>
            <a:r>
              <a:rPr lang="en-US" sz="3300" dirty="0" smtClean="0">
                <a:solidFill>
                  <a:srgbClr val="C00000"/>
                </a:solidFill>
              </a:rPr>
              <a:t> </a:t>
            </a:r>
            <a:r>
              <a:rPr lang="sr-Cyrl-RS" sz="3300" dirty="0" smtClean="0">
                <a:solidFill>
                  <a:srgbClr val="C00000"/>
                </a:solidFill>
              </a:rPr>
              <a:t>подразумевају</a:t>
            </a:r>
            <a:r>
              <a:rPr lang="en-US" sz="3300" dirty="0" smtClean="0">
                <a:solidFill>
                  <a:srgbClr val="C00000"/>
                </a:solidFill>
              </a:rPr>
              <a:t>:</a:t>
            </a:r>
            <a:endParaRPr lang="sr-Latn-RS" sz="33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accent1"/>
                </a:solidFill>
              </a:rPr>
              <a:t> </a:t>
            </a:r>
            <a:endParaRPr lang="sr-Latn-RS" dirty="0" smtClean="0">
              <a:solidFill>
                <a:schemeClr val="accent1"/>
              </a:solidFill>
            </a:endParaRPr>
          </a:p>
          <a:p>
            <a:r>
              <a:rPr lang="sr-Cyrl-RS" dirty="0" smtClean="0"/>
              <a:t>поштовање</a:t>
            </a:r>
            <a:r>
              <a:rPr lang="en-US" dirty="0" smtClean="0"/>
              <a:t> </a:t>
            </a:r>
            <a:r>
              <a:rPr lang="sr-Cyrl-RS" dirty="0" smtClean="0"/>
              <a:t>личног</a:t>
            </a:r>
            <a:r>
              <a:rPr lang="en-US" dirty="0" smtClean="0"/>
              <a:t> </a:t>
            </a:r>
            <a:r>
              <a:rPr lang="sr-Cyrl-RS" dirty="0" smtClean="0"/>
              <a:t>достојанства</a:t>
            </a:r>
            <a:r>
              <a:rPr lang="en-US" dirty="0" smtClean="0"/>
              <a:t>  </a:t>
            </a:r>
            <a:endParaRPr lang="sr-Latn-RS" dirty="0" smtClean="0"/>
          </a:p>
          <a:p>
            <a:r>
              <a:rPr lang="sr-Cyrl-RS" dirty="0" smtClean="0"/>
              <a:t>одсуство</a:t>
            </a:r>
            <a:r>
              <a:rPr lang="en-US" dirty="0" smtClean="0"/>
              <a:t> </a:t>
            </a:r>
            <a:r>
              <a:rPr lang="sr-Cyrl-RS" dirty="0" smtClean="0"/>
              <a:t>дискриминације</a:t>
            </a:r>
            <a:r>
              <a:rPr lang="en-US" dirty="0" smtClean="0"/>
              <a:t> </a:t>
            </a:r>
            <a:endParaRPr lang="sr-Latn-RS" dirty="0" smtClean="0"/>
          </a:p>
          <a:p>
            <a:r>
              <a:rPr lang="sr-Cyrl-RS" dirty="0" smtClean="0"/>
              <a:t>слободу</a:t>
            </a:r>
            <a:r>
              <a:rPr lang="en-US" dirty="0" smtClean="0"/>
              <a:t> </a:t>
            </a:r>
            <a:r>
              <a:rPr lang="sr-Cyrl-RS" dirty="0" smtClean="0"/>
              <a:t>избора</a:t>
            </a:r>
            <a:r>
              <a:rPr lang="en-US" dirty="0" smtClean="0"/>
              <a:t>  </a:t>
            </a:r>
            <a:endParaRPr lang="sr-Latn-RS" dirty="0" smtClean="0"/>
          </a:p>
          <a:p>
            <a:r>
              <a:rPr lang="sr-Cyrl-RS" dirty="0" smtClean="0"/>
              <a:t>пуно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делотворно</a:t>
            </a:r>
            <a:r>
              <a:rPr lang="en-US" dirty="0" smtClean="0"/>
              <a:t> </a:t>
            </a:r>
            <a:r>
              <a:rPr lang="sr-Cyrl-RS" dirty="0" smtClean="0"/>
              <a:t>учешће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err="1" smtClean="0"/>
              <a:t>укљученост</a:t>
            </a:r>
            <a:r>
              <a:rPr lang="en-US" dirty="0" smtClean="0"/>
              <a:t> </a:t>
            </a:r>
            <a:r>
              <a:rPr lang="sr-Cyrl-RS" dirty="0" smtClean="0"/>
              <a:t>у</a:t>
            </a:r>
            <a:r>
              <a:rPr lang="en-US" dirty="0" smtClean="0"/>
              <a:t> </a:t>
            </a:r>
            <a:r>
              <a:rPr lang="sr-Cyrl-RS" dirty="0" smtClean="0"/>
              <a:t>заједницу</a:t>
            </a:r>
            <a:endParaRPr lang="sr-Latn-RS" dirty="0" smtClean="0"/>
          </a:p>
          <a:p>
            <a:r>
              <a:rPr lang="sr-Cyrl-RS" dirty="0" smtClean="0"/>
              <a:t>поштовање</a:t>
            </a:r>
            <a:r>
              <a:rPr lang="en-US" dirty="0" smtClean="0"/>
              <a:t> </a:t>
            </a:r>
            <a:r>
              <a:rPr lang="sr-Cyrl-RS" dirty="0" smtClean="0"/>
              <a:t>различитости</a:t>
            </a:r>
            <a:r>
              <a:rPr lang="en-US" dirty="0" smtClean="0"/>
              <a:t> </a:t>
            </a:r>
            <a:endParaRPr lang="sr-Latn-RS" dirty="0"/>
          </a:p>
          <a:p>
            <a:r>
              <a:rPr lang="sr-Cyrl-RS" dirty="0" smtClean="0"/>
              <a:t>равноправност</a:t>
            </a:r>
            <a:r>
              <a:rPr lang="en-US" dirty="0" smtClean="0"/>
              <a:t> </a:t>
            </a:r>
            <a:r>
              <a:rPr lang="sr-Cyrl-RS" dirty="0" smtClean="0"/>
              <a:t>када</a:t>
            </a:r>
            <a:r>
              <a:rPr lang="en-US" dirty="0" smtClean="0"/>
              <a:t> </a:t>
            </a:r>
            <a:r>
              <a:rPr lang="sr-Cyrl-RS" dirty="0" smtClean="0"/>
              <a:t>је</a:t>
            </a:r>
            <a:r>
              <a:rPr lang="en-US" dirty="0" smtClean="0"/>
              <a:t> </a:t>
            </a:r>
            <a:r>
              <a:rPr lang="sr-Cyrl-RS" dirty="0" smtClean="0"/>
              <a:t>реч</a:t>
            </a:r>
            <a:r>
              <a:rPr lang="en-US" dirty="0" smtClean="0"/>
              <a:t> </a:t>
            </a:r>
            <a:r>
              <a:rPr lang="sr-Cyrl-RS" dirty="0" smtClean="0"/>
              <a:t>о</a:t>
            </a:r>
            <a:r>
              <a:rPr lang="en-US" dirty="0" smtClean="0"/>
              <a:t> </a:t>
            </a:r>
            <a:r>
              <a:rPr lang="sr-Cyrl-RS" dirty="0" smtClean="0"/>
              <a:t>могућностима</a:t>
            </a:r>
            <a:r>
              <a:rPr lang="en-US" dirty="0" smtClean="0"/>
              <a:t> </a:t>
            </a:r>
            <a:r>
              <a:rPr lang="sr-Cyrl-RS" dirty="0" smtClean="0"/>
              <a:t>за</a:t>
            </a:r>
            <a:r>
              <a:rPr lang="en-US" dirty="0" smtClean="0"/>
              <a:t> </a:t>
            </a:r>
            <a:r>
              <a:rPr lang="sr-Cyrl-RS" dirty="0" smtClean="0"/>
              <a:t>успех</a:t>
            </a:r>
            <a:endParaRPr lang="sr-Latn-RS" dirty="0" smtClean="0"/>
          </a:p>
          <a:p>
            <a:r>
              <a:rPr lang="sr-Cyrl-RS" dirty="0" smtClean="0"/>
              <a:t>родну</a:t>
            </a:r>
            <a:r>
              <a:rPr lang="en-US" dirty="0" smtClean="0"/>
              <a:t> </a:t>
            </a:r>
            <a:r>
              <a:rPr lang="sr-Cyrl-RS" dirty="0" smtClean="0"/>
              <a:t>равноправност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err="1" smtClean="0"/>
              <a:t>сл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300"/>
    </mc:Choice>
    <mc:Fallback xmlns="">
      <p:transition spd="slow" advTm="30300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7|26.3|16.8|30.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1223</Words>
  <Application>Microsoft Office PowerPoint</Application>
  <PresentationFormat>Projekcija na ekranu (4:3)</PresentationFormat>
  <Paragraphs>159</Paragraphs>
  <Slides>24</Slides>
  <Notes>24</Notes>
  <HiddenSlides>0</HiddenSlides>
  <MMClips>0</MMClips>
  <ScaleCrop>false</ScaleCrop>
  <HeadingPairs>
    <vt:vector size="6" baseType="variant">
      <vt:variant>
        <vt:lpstr>Korišćeni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24</vt:i4>
      </vt:variant>
    </vt:vector>
  </HeadingPairs>
  <TitlesOfParts>
    <vt:vector size="28" baseType="lpstr">
      <vt:lpstr>Arial</vt:lpstr>
      <vt:lpstr>Calibri</vt:lpstr>
      <vt:lpstr>Wingdings</vt:lpstr>
      <vt:lpstr>Office Theme</vt:lpstr>
      <vt:lpstr>Улога фармацеута у раду са осетљивим групама</vt:lpstr>
      <vt:lpstr>Етичко понашање и вулнерабилне (осетљиве ) групе</vt:lpstr>
      <vt:lpstr>Етичко понашање и вулнерабилне (осетљиве ) групе</vt:lpstr>
      <vt:lpstr>Неки од фармацеутских кодекса: </vt:lpstr>
      <vt:lpstr>Вулнерабилне групе</vt:lpstr>
      <vt:lpstr>Вулнерабилне групе</vt:lpstr>
      <vt:lpstr>Вулнерабилне групе у Србији</vt:lpstr>
      <vt:lpstr>Вулнерабилне групе у Србији</vt:lpstr>
      <vt:lpstr>Конвенција УН</vt:lpstr>
      <vt:lpstr>Вулнерабилност-у односу на шта?</vt:lpstr>
      <vt:lpstr>Нарушена аутономија</vt:lpstr>
      <vt:lpstr>Дефиниција вулнерабилних група</vt:lpstr>
      <vt:lpstr>Природа “рањивости” кад је у питању доношење одлука   </vt:lpstr>
      <vt:lpstr>Умањење капацитета-путеви</vt:lpstr>
      <vt:lpstr>Етички проблеми везани за старије од 65 година</vt:lpstr>
      <vt:lpstr>Етички став према особама са инвалидитетом</vt:lpstr>
      <vt:lpstr>Етички став према особама са инвалидитетом</vt:lpstr>
      <vt:lpstr>Предрасуде и дискриминација</vt:lpstr>
      <vt:lpstr>Предрасуде и дискриминација</vt:lpstr>
      <vt:lpstr>Предрасуде и дискриминација</vt:lpstr>
      <vt:lpstr>Предрасуде и дискриминација</vt:lpstr>
      <vt:lpstr>Предрасуде и дискриминација</vt:lpstr>
      <vt:lpstr>Предрасуде и дискриминација</vt:lpstr>
      <vt:lpstr>PowerPoint prezentacija</vt:lpstr>
    </vt:vector>
  </TitlesOfParts>
  <Company>rg-adguard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Uloga farmaceuta u radu sa osetljivim grupama</dc:title>
  <dc:creator>Admin</dc:creator>
  <cp:lastModifiedBy>Aleksandar Kocovic</cp:lastModifiedBy>
  <cp:revision>31</cp:revision>
  <dcterms:created xsi:type="dcterms:W3CDTF">2019-12-17T10:53:17Z</dcterms:created>
  <dcterms:modified xsi:type="dcterms:W3CDTF">2020-09-28T11:36:56Z</dcterms:modified>
</cp:coreProperties>
</file>